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1" r:id="rId4"/>
    <p:sldId id="260" r:id="rId5"/>
    <p:sldId id="261" r:id="rId6"/>
    <p:sldId id="262" r:id="rId7"/>
    <p:sldId id="258" r:id="rId8"/>
    <p:sldId id="263" r:id="rId9"/>
    <p:sldId id="272" r:id="rId10"/>
    <p:sldId id="259" r:id="rId11"/>
    <p:sldId id="276" r:id="rId12"/>
    <p:sldId id="265" r:id="rId13"/>
    <p:sldId id="266" r:id="rId14"/>
    <p:sldId id="267" r:id="rId15"/>
    <p:sldId id="273" r:id="rId16"/>
    <p:sldId id="264" r:id="rId17"/>
    <p:sldId id="274" r:id="rId18"/>
    <p:sldId id="268" r:id="rId19"/>
    <p:sldId id="269" r:id="rId20"/>
    <p:sldId id="270" r:id="rId21"/>
    <p:sldId id="275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58DB6-9E45-4E0E-8293-DC55EF77291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D5534-DBBE-4D56-AFAC-7352B36F01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629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Observed Bounds, Provable</a:t>
            </a:r>
            <a:r>
              <a:rPr lang="en-US" altLang="zh-CN" baseline="0" dirty="0" smtClean="0"/>
              <a:t> Bounds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D5534-DBBE-4D56-AFAC-7352B36F014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533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Observed Bounds, </a:t>
            </a:r>
            <a:r>
              <a:rPr lang="en-US" altLang="zh-CN" smtClean="0"/>
              <a:t>Provable</a:t>
            </a:r>
            <a:r>
              <a:rPr lang="en-US" altLang="zh-CN" baseline="0" smtClean="0"/>
              <a:t> Bounds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D5534-DBBE-4D56-AFAC-7352B36F014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160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processor speed stands for the execution rate for execution requirement.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E0D04-AEA3-4D99-A5AE-4F23AE40148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429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Observed Bounds, </a:t>
            </a:r>
            <a:r>
              <a:rPr lang="en-US" altLang="zh-CN" smtClean="0"/>
              <a:t>Provable</a:t>
            </a:r>
            <a:r>
              <a:rPr lang="en-US" altLang="zh-CN" baseline="0" smtClean="0"/>
              <a:t> Bounds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D5534-DBBE-4D56-AFAC-7352B36F014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389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Feasible, Uniform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D5534-DBBE-4D56-AFAC-7352B36F014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28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778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03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59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458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00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770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09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13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08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89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912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1D965-91A7-478A-BBA1-6F93C18B98A0}" type="datetimeFigureOut">
              <a:rPr lang="zh-CN" altLang="en-US" smtClean="0"/>
              <a:t>2016/7/5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2AAD8-6D24-4ACF-8DA7-E8ACCCFC9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83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681643"/>
            <a:ext cx="9144000" cy="19784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CN" sz="4000" b="1" dirty="0" smtClean="0"/>
              <a:t>Tardiness Bounds for Global EDF Scheduling on a Uniform Multiprocessor</a:t>
            </a:r>
            <a:endParaRPr lang="zh-CN" altLang="en-US" sz="40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3034146"/>
            <a:ext cx="3556000" cy="3556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39491" y="3842650"/>
            <a:ext cx="43641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" b="1" dirty="0" err="1" smtClean="0"/>
              <a:t>Kecheng</a:t>
            </a:r>
            <a:r>
              <a:rPr lang="en-US" altLang="zh-CN" sz="3000" b="1" dirty="0" smtClean="0"/>
              <a:t> Yang</a:t>
            </a:r>
          </a:p>
          <a:p>
            <a:pPr algn="ctr"/>
            <a:r>
              <a:rPr lang="en-US" altLang="zh-CN" sz="3000" dirty="0" smtClean="0"/>
              <a:t>James H. Anderson</a:t>
            </a:r>
          </a:p>
          <a:p>
            <a:pPr algn="ctr"/>
            <a:r>
              <a:rPr lang="en-US" altLang="zh-CN" sz="3000" dirty="0" smtClean="0"/>
              <a:t>Dept. of Computer Science</a:t>
            </a:r>
          </a:p>
          <a:p>
            <a:pPr algn="ctr"/>
            <a:r>
              <a:rPr lang="en-US" altLang="zh-CN" sz="3000" dirty="0" smtClean="0"/>
              <a:t>UNC-Chapel Hill</a:t>
            </a:r>
            <a:endParaRPr lang="zh-CN" altLang="en-US" sz="3000" dirty="0"/>
          </a:p>
        </p:txBody>
      </p:sp>
    </p:spTree>
    <p:extLst>
      <p:ext uri="{BB962C8B-B14F-4D97-AF65-F5344CB8AC3E}">
        <p14:creationId xmlns:p14="http://schemas.microsoft.com/office/powerpoint/2010/main" val="6906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681643"/>
            <a:ext cx="9144000" cy="19784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CN" sz="4000" b="1" dirty="0" smtClean="0">
                <a:solidFill>
                  <a:schemeClr val="bg2">
                    <a:lumMod val="90000"/>
                  </a:schemeClr>
                </a:solidFill>
              </a:rPr>
              <a:t>Tardiness Bounds for </a:t>
            </a:r>
            <a:r>
              <a:rPr lang="en-US" altLang="zh-CN" sz="4000" b="1" dirty="0" smtClean="0"/>
              <a:t>Global EDF Scheduling </a:t>
            </a:r>
            <a:r>
              <a:rPr lang="en-US" altLang="zh-CN" sz="4000" b="1" dirty="0" smtClean="0">
                <a:solidFill>
                  <a:schemeClr val="bg2">
                    <a:lumMod val="90000"/>
                  </a:schemeClr>
                </a:solidFill>
              </a:rPr>
              <a:t>on a Uniform Multiprocessor</a:t>
            </a:r>
            <a:endParaRPr lang="zh-CN" altLang="en-US" sz="4000" b="1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3034146"/>
            <a:ext cx="3556000" cy="3556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39491" y="3842650"/>
            <a:ext cx="43641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" b="1" dirty="0" err="1" smtClean="0"/>
              <a:t>Kecheng</a:t>
            </a:r>
            <a:r>
              <a:rPr lang="en-US" altLang="zh-CN" sz="3000" b="1" dirty="0" smtClean="0"/>
              <a:t> Yang</a:t>
            </a:r>
          </a:p>
          <a:p>
            <a:pPr algn="ctr"/>
            <a:r>
              <a:rPr lang="en-US" altLang="zh-CN" sz="3000" dirty="0" smtClean="0"/>
              <a:t>James H. Anderson</a:t>
            </a:r>
          </a:p>
          <a:p>
            <a:pPr algn="ctr"/>
            <a:r>
              <a:rPr lang="en-US" altLang="zh-CN" sz="3000" dirty="0" smtClean="0"/>
              <a:t>Dept. of Computer Science</a:t>
            </a:r>
          </a:p>
          <a:p>
            <a:pPr algn="ctr"/>
            <a:r>
              <a:rPr lang="en-US" altLang="zh-CN" sz="3000" dirty="0" smtClean="0"/>
              <a:t>UNC-Chapel Hill</a:t>
            </a:r>
            <a:endParaRPr lang="zh-CN" altLang="en-US" sz="3000" dirty="0"/>
          </a:p>
        </p:txBody>
      </p:sp>
      <p:sp>
        <p:nvSpPr>
          <p:cNvPr id="3" name="矩形 2"/>
          <p:cNvSpPr/>
          <p:nvPr/>
        </p:nvSpPr>
        <p:spPr>
          <a:xfrm>
            <a:off x="0" y="3034146"/>
            <a:ext cx="9144000" cy="382385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76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 Results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Both </a:t>
            </a:r>
            <a:r>
              <a:rPr lang="en-US" altLang="zh-CN" dirty="0" smtClean="0">
                <a:solidFill>
                  <a:srgbClr val="0070C0"/>
                </a:solidFill>
              </a:rPr>
              <a:t>preemptive</a:t>
            </a:r>
            <a:r>
              <a:rPr lang="en-US" altLang="zh-CN" dirty="0" smtClean="0"/>
              <a:t> and </a:t>
            </a:r>
            <a:r>
              <a:rPr lang="en-US" altLang="zh-CN" dirty="0" smtClean="0">
                <a:solidFill>
                  <a:srgbClr val="0070C0"/>
                </a:solidFill>
              </a:rPr>
              <a:t>non-preemptive</a:t>
            </a:r>
            <a:r>
              <a:rPr lang="en-US" altLang="zh-CN" dirty="0" smtClean="0"/>
              <a:t> global EDF schedulers guarantee bounded deadline tardiness for any </a:t>
            </a:r>
            <a:r>
              <a:rPr lang="en-US" altLang="zh-CN" dirty="0" smtClean="0">
                <a:solidFill>
                  <a:srgbClr val="0070C0"/>
                </a:solidFill>
              </a:rPr>
              <a:t>feasible</a:t>
            </a:r>
            <a:r>
              <a:rPr lang="en-US" altLang="zh-CN" dirty="0" smtClean="0"/>
              <a:t> system on an </a:t>
            </a:r>
            <a:r>
              <a:rPr lang="en-US" altLang="zh-CN" dirty="0" smtClean="0">
                <a:solidFill>
                  <a:srgbClr val="FF0000"/>
                </a:solidFill>
              </a:rPr>
              <a:t>identical </a:t>
            </a:r>
            <a:r>
              <a:rPr lang="en-US" altLang="zh-CN" dirty="0" smtClean="0"/>
              <a:t>multiprocessor.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sz="1800" dirty="0" smtClean="0"/>
              <a:t>U</a:t>
            </a:r>
            <a:r>
              <a:rPr lang="en-US" altLang="zh-CN" sz="1800" dirty="0"/>
              <a:t>. Devi and J. Anderson. Tardiness bounds for global EDF scheduling on a multiprocessor. In </a:t>
            </a:r>
            <a:r>
              <a:rPr lang="en-US" altLang="zh-CN" sz="1800" i="1" dirty="0"/>
              <a:t>26th RTSS</a:t>
            </a:r>
            <a:r>
              <a:rPr lang="en-US" altLang="zh-CN" sz="1800" dirty="0"/>
              <a:t>, 2005</a:t>
            </a:r>
            <a:r>
              <a:rPr lang="en-US" altLang="zh-CN" sz="1800" dirty="0" smtClean="0"/>
              <a:t>.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7986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Work-Conserving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A </a:t>
            </a:r>
            <a:r>
              <a:rPr lang="en-US" altLang="zh-CN" sz="2800" dirty="0" smtClean="0">
                <a:solidFill>
                  <a:srgbClr val="0070C0"/>
                </a:solidFill>
              </a:rPr>
              <a:t>work-conserving</a:t>
            </a:r>
            <a:r>
              <a:rPr lang="en-US" altLang="zh-CN" sz="2800" dirty="0" smtClean="0"/>
              <a:t> scheduler prevents the situation where at least one processor is </a:t>
            </a:r>
            <a:r>
              <a:rPr lang="en-US" altLang="zh-CN" sz="2800" dirty="0" smtClean="0">
                <a:solidFill>
                  <a:srgbClr val="FF0000"/>
                </a:solidFill>
              </a:rPr>
              <a:t>idle </a:t>
            </a:r>
            <a:r>
              <a:rPr lang="en-US" altLang="zh-CN" sz="2800" dirty="0" smtClean="0"/>
              <a:t>and at least one task that has an </a:t>
            </a:r>
            <a:r>
              <a:rPr lang="en-US" altLang="zh-CN" sz="2800" dirty="0" smtClean="0">
                <a:solidFill>
                  <a:srgbClr val="FF0000"/>
                </a:solidFill>
              </a:rPr>
              <a:t>incomplete</a:t>
            </a:r>
            <a:r>
              <a:rPr lang="en-US" altLang="zh-CN" sz="2800" dirty="0" smtClean="0"/>
              <a:t> job but is </a:t>
            </a:r>
            <a:r>
              <a:rPr lang="en-US" altLang="zh-CN" sz="2800" dirty="0" smtClean="0">
                <a:solidFill>
                  <a:srgbClr val="FF0000"/>
                </a:solidFill>
              </a:rPr>
              <a:t>not scheduled</a:t>
            </a:r>
            <a:r>
              <a:rPr lang="en-US" altLang="zh-CN" sz="2800" dirty="0" smtClean="0"/>
              <a:t>.</a:t>
            </a:r>
          </a:p>
          <a:p>
            <a:r>
              <a:rPr lang="en-US" altLang="zh-CN" sz="2800" dirty="0" smtClean="0"/>
              <a:t>That is, </a:t>
            </a:r>
            <a:r>
              <a:rPr lang="en-US" altLang="zh-CN" sz="2800" dirty="0" smtClean="0">
                <a:solidFill>
                  <a:srgbClr val="0070C0"/>
                </a:solidFill>
              </a:rPr>
              <a:t>work-conserving</a:t>
            </a:r>
            <a:r>
              <a:rPr lang="en-US" altLang="zh-CN" sz="2800" dirty="0" smtClean="0"/>
              <a:t> means whenever a task could be scheduled on an idle processor, it is scheduled.</a:t>
            </a:r>
          </a:p>
          <a:p>
            <a:r>
              <a:rPr lang="en-US" altLang="zh-CN" sz="2800" dirty="0" smtClean="0"/>
              <a:t>Global EDF is clearly a work-conserving scheduler.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4994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Non-Preemptive Scheduling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800" dirty="0" smtClean="0"/>
              <a:t>On identical multiprocessors, non-preemptive scheduling is well-defined.</a:t>
            </a:r>
          </a:p>
          <a:p>
            <a:pPr lvl="1"/>
            <a:r>
              <a:rPr lang="en-US" altLang="zh-CN" sz="2200" dirty="0" smtClean="0"/>
              <a:t>Once a </a:t>
            </a:r>
            <a:r>
              <a:rPr lang="en-US" altLang="zh-CN" sz="2200" dirty="0"/>
              <a:t>job is scheduled, it </a:t>
            </a:r>
            <a:r>
              <a:rPr lang="en-US" altLang="zh-CN" sz="2200" dirty="0" smtClean="0"/>
              <a:t>continuously </a:t>
            </a:r>
            <a:r>
              <a:rPr lang="en-US" altLang="zh-CN" sz="2200" dirty="0"/>
              <a:t>executes </a:t>
            </a:r>
            <a:r>
              <a:rPr lang="en-US" altLang="zh-CN" sz="2200" dirty="0" smtClean="0"/>
              <a:t/>
            </a:r>
            <a:br>
              <a:rPr lang="en-US" altLang="zh-CN" sz="2200" dirty="0" smtClean="0"/>
            </a:br>
            <a:r>
              <a:rPr lang="en-US" altLang="zh-CN" sz="2200" dirty="0" smtClean="0">
                <a:solidFill>
                  <a:srgbClr val="FF0000"/>
                </a:solidFill>
              </a:rPr>
              <a:t>without </a:t>
            </a:r>
            <a:r>
              <a:rPr lang="en-US" altLang="zh-CN" sz="2200" dirty="0">
                <a:solidFill>
                  <a:srgbClr val="FF0000"/>
                </a:solidFill>
              </a:rPr>
              <a:t>preemption</a:t>
            </a:r>
            <a:r>
              <a:rPr lang="en-US" altLang="zh-CN" sz="2200" dirty="0"/>
              <a:t> until it completes</a:t>
            </a:r>
            <a:r>
              <a:rPr lang="en-US" altLang="zh-CN" sz="2200" dirty="0" smtClean="0"/>
              <a:t>.</a:t>
            </a:r>
            <a:endParaRPr lang="en-US" altLang="zh-CN" sz="2200" dirty="0"/>
          </a:p>
          <a:p>
            <a:r>
              <a:rPr lang="en-US" altLang="zh-CN" sz="2800" dirty="0" smtClean="0"/>
              <a:t>On uniform multiprocessors, we further require that</a:t>
            </a:r>
          </a:p>
          <a:p>
            <a:pPr lvl="1"/>
            <a:r>
              <a:rPr lang="en-US" altLang="zh-CN" sz="2200" dirty="0"/>
              <a:t>Once a job is scheduled, it continuously executes </a:t>
            </a:r>
            <a:r>
              <a:rPr lang="en-US" altLang="zh-CN" sz="2200" dirty="0" smtClean="0"/>
              <a:t/>
            </a:r>
            <a:br>
              <a:rPr lang="en-US" altLang="zh-CN" sz="2200" dirty="0" smtClean="0"/>
            </a:br>
            <a:r>
              <a:rPr lang="en-US" altLang="zh-CN" sz="2200" dirty="0" smtClean="0">
                <a:solidFill>
                  <a:srgbClr val="FF0000"/>
                </a:solidFill>
              </a:rPr>
              <a:t>without preemption or migration</a:t>
            </a:r>
            <a:r>
              <a:rPr lang="en-US" altLang="zh-CN" sz="2200" dirty="0" smtClean="0"/>
              <a:t> </a:t>
            </a:r>
            <a:r>
              <a:rPr lang="en-US" altLang="zh-CN" sz="2200" dirty="0"/>
              <a:t>until it completes.</a:t>
            </a:r>
          </a:p>
          <a:p>
            <a:pPr lvl="1"/>
            <a:r>
              <a:rPr lang="en-US" altLang="zh-CN" sz="2200" dirty="0" smtClean="0"/>
              <a:t>Non-preemptive scheduling means </a:t>
            </a:r>
            <a:br>
              <a:rPr lang="en-US" altLang="zh-CN" sz="2200" dirty="0" smtClean="0"/>
            </a:br>
            <a:r>
              <a:rPr lang="en-US" altLang="zh-CN" sz="2200" dirty="0" smtClean="0">
                <a:solidFill>
                  <a:srgbClr val="FF0000"/>
                </a:solidFill>
              </a:rPr>
              <a:t>no preemption</a:t>
            </a:r>
            <a:r>
              <a:rPr lang="en-US" altLang="zh-CN" sz="2200" dirty="0" smtClean="0"/>
              <a:t> and </a:t>
            </a:r>
            <a:r>
              <a:rPr lang="en-US" altLang="zh-CN" sz="2200" dirty="0" smtClean="0">
                <a:solidFill>
                  <a:srgbClr val="FF0000"/>
                </a:solidFill>
              </a:rPr>
              <a:t>no migration</a:t>
            </a:r>
            <a:r>
              <a:rPr lang="en-US" altLang="zh-CN" sz="2200" dirty="0" smtClean="0"/>
              <a:t>.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663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1876119" y="2022191"/>
            <a:ext cx="5453949" cy="6980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1878780" y="2079154"/>
            <a:ext cx="5451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priority:  earliest-deadline-first (EDF)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Bounded Tardiness</a:t>
            </a:r>
            <a:endParaRPr lang="zh-CN" altLang="en-US" dirty="0"/>
          </a:p>
        </p:txBody>
      </p:sp>
      <p:sp>
        <p:nvSpPr>
          <p:cNvPr id="4" name="文本框 53"/>
          <p:cNvSpPr txBox="1"/>
          <p:nvPr/>
        </p:nvSpPr>
        <p:spPr>
          <a:xfrm>
            <a:off x="7979000" y="5378225"/>
            <a:ext cx="504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10</a:t>
            </a:r>
            <a:endParaRPr lang="zh-CN" altLang="en-US" sz="2000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726411" y="5168369"/>
            <a:ext cx="792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972453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7" name="文本框 53"/>
          <p:cNvSpPr txBox="1"/>
          <p:nvPr/>
        </p:nvSpPr>
        <p:spPr>
          <a:xfrm>
            <a:off x="792453" y="5377276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0</a:t>
            </a:r>
            <a:endParaRPr lang="zh-CN" altLang="en-US" sz="2000" dirty="0"/>
          </a:p>
        </p:txBody>
      </p:sp>
      <p:sp>
        <p:nvSpPr>
          <p:cNvPr id="8" name="文本框 62"/>
          <p:cNvSpPr txBox="1"/>
          <p:nvPr/>
        </p:nvSpPr>
        <p:spPr>
          <a:xfrm>
            <a:off x="27600" y="5377715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time</a:t>
            </a:r>
            <a:endParaRPr lang="en-US" altLang="zh-CN" sz="2000" baseline="-25000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41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85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529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73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817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69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313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457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601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745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9" name="文本框 53"/>
          <p:cNvSpPr txBox="1"/>
          <p:nvPr/>
        </p:nvSpPr>
        <p:spPr>
          <a:xfrm>
            <a:off x="2232792" y="537822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2</a:t>
            </a:r>
            <a:endParaRPr lang="zh-CN" altLang="en-US" sz="2000" dirty="0"/>
          </a:p>
        </p:txBody>
      </p:sp>
      <p:sp>
        <p:nvSpPr>
          <p:cNvPr id="20" name="文本框 53"/>
          <p:cNvSpPr txBox="1"/>
          <p:nvPr/>
        </p:nvSpPr>
        <p:spPr>
          <a:xfrm>
            <a:off x="3673131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4</a:t>
            </a:r>
            <a:endParaRPr lang="zh-CN" altLang="en-US" sz="2000" dirty="0"/>
          </a:p>
        </p:txBody>
      </p:sp>
      <p:sp>
        <p:nvSpPr>
          <p:cNvPr id="21" name="文本框 53"/>
          <p:cNvSpPr txBox="1"/>
          <p:nvPr/>
        </p:nvSpPr>
        <p:spPr>
          <a:xfrm>
            <a:off x="5113132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6</a:t>
            </a:r>
            <a:endParaRPr lang="zh-CN" altLang="en-US" sz="2000" dirty="0"/>
          </a:p>
        </p:txBody>
      </p:sp>
      <p:sp>
        <p:nvSpPr>
          <p:cNvPr id="22" name="文本框 53"/>
          <p:cNvSpPr txBox="1"/>
          <p:nvPr/>
        </p:nvSpPr>
        <p:spPr>
          <a:xfrm>
            <a:off x="6553133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8</a:t>
            </a:r>
            <a:endParaRPr lang="zh-CN" altLang="en-US" sz="2000" dirty="0"/>
          </a:p>
        </p:txBody>
      </p:sp>
      <p:sp>
        <p:nvSpPr>
          <p:cNvPr id="23" name="矩形 22"/>
          <p:cNvSpPr/>
          <p:nvPr/>
        </p:nvSpPr>
        <p:spPr>
          <a:xfrm>
            <a:off x="972453" y="41652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72113" y="30816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845599" y="30816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3132791" y="41652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012794" y="41652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5289705" y="30816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8171741" y="3081600"/>
            <a:ext cx="720000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447295" y="41652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2411417" y="30816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4573132" y="41652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27635" y="30816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4429114" y="147342"/>
            <a:ext cx="4346586" cy="15701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4568936" y="220690"/>
            <a:ext cx="431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sz="2800" dirty="0" smtClean="0"/>
              <a:t>τ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smtClean="0"/>
              <a:t> = (</a:t>
            </a:r>
            <a:r>
              <a:rPr lang="en-US" altLang="zh-CN" sz="2800" dirty="0" err="1" smtClean="0"/>
              <a:t>C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err="1" smtClean="0"/>
              <a:t>,T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smtClean="0"/>
              <a:t>)</a:t>
            </a:r>
          </a:p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 =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 =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 = (2,3)</a:t>
            </a:r>
          </a:p>
          <a:p>
            <a:r>
              <a:rPr lang="en-US" altLang="zh-CN" sz="2800" dirty="0" smtClean="0"/>
              <a:t>on 2 unit-speed processors</a:t>
            </a:r>
            <a:endParaRPr lang="zh-CN" altLang="en-US" sz="2800" dirty="0"/>
          </a:p>
        </p:txBody>
      </p:sp>
      <p:cxnSp>
        <p:nvCxnSpPr>
          <p:cNvPr id="46" name="直接连接符 45"/>
          <p:cNvCxnSpPr/>
          <p:nvPr/>
        </p:nvCxnSpPr>
        <p:spPr>
          <a:xfrm>
            <a:off x="3131077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5292000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7452000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972113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62"/>
          <p:cNvSpPr txBox="1"/>
          <p:nvPr/>
        </p:nvSpPr>
        <p:spPr>
          <a:xfrm>
            <a:off x="27600" y="3229474"/>
            <a:ext cx="93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proc 1</a:t>
            </a:r>
            <a:endParaRPr lang="en-US" altLang="zh-CN" sz="2000" baseline="-25000" dirty="0"/>
          </a:p>
        </p:txBody>
      </p:sp>
      <p:sp>
        <p:nvSpPr>
          <p:cNvPr id="42" name="文本框 62"/>
          <p:cNvSpPr txBox="1"/>
          <p:nvPr/>
        </p:nvSpPr>
        <p:spPr>
          <a:xfrm>
            <a:off x="27600" y="4338311"/>
            <a:ext cx="93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proc 2</a:t>
            </a:r>
            <a:endParaRPr lang="en-US" altLang="zh-CN" sz="2000" baseline="-25000" dirty="0"/>
          </a:p>
        </p:txBody>
      </p:sp>
      <p:sp>
        <p:nvSpPr>
          <p:cNvPr id="50" name="矩形 49"/>
          <p:cNvSpPr/>
          <p:nvPr/>
        </p:nvSpPr>
        <p:spPr>
          <a:xfrm>
            <a:off x="0" y="17048"/>
            <a:ext cx="9144000" cy="278138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云形 44"/>
          <p:cNvSpPr/>
          <p:nvPr/>
        </p:nvSpPr>
        <p:spPr>
          <a:xfrm>
            <a:off x="172265" y="531553"/>
            <a:ext cx="4358143" cy="1601036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Work-Conserving</a:t>
            </a:r>
            <a:endParaRPr lang="zh-CN" altLang="en-US" sz="2800" dirty="0"/>
          </a:p>
        </p:txBody>
      </p:sp>
      <p:sp>
        <p:nvSpPr>
          <p:cNvPr id="49" name="云形 48"/>
          <p:cNvSpPr/>
          <p:nvPr/>
        </p:nvSpPr>
        <p:spPr>
          <a:xfrm>
            <a:off x="4507604" y="1039873"/>
            <a:ext cx="4358143" cy="1601036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No Preemption and No Migration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1884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5" grpId="0" animBg="1"/>
      <p:bldP spid="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Non-Preemptive Scheduling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There </a:t>
            </a:r>
            <a:r>
              <a:rPr lang="en-US" altLang="zh-CN" dirty="0"/>
              <a:t>exists a </a:t>
            </a:r>
            <a:r>
              <a:rPr lang="en-US" altLang="zh-CN" dirty="0">
                <a:solidFill>
                  <a:srgbClr val="0070C0"/>
                </a:solidFill>
              </a:rPr>
              <a:t>feasible</a:t>
            </a:r>
            <a:r>
              <a:rPr lang="en-US" altLang="zh-CN" dirty="0"/>
              <a:t> </a:t>
            </a:r>
            <a:r>
              <a:rPr lang="en-US" altLang="zh-CN" dirty="0" smtClean="0"/>
              <a:t>system on a </a:t>
            </a:r>
            <a:r>
              <a:rPr lang="en-US" altLang="zh-CN" dirty="0" smtClean="0">
                <a:solidFill>
                  <a:srgbClr val="FF0000"/>
                </a:solidFill>
              </a:rPr>
              <a:t>uniform</a:t>
            </a:r>
            <a:r>
              <a:rPr lang="en-US" altLang="zh-CN" dirty="0" smtClean="0"/>
              <a:t> platform where </a:t>
            </a:r>
            <a:r>
              <a:rPr lang="en-US" altLang="zh-CN" dirty="0">
                <a:solidFill>
                  <a:srgbClr val="0070C0"/>
                </a:solidFill>
              </a:rPr>
              <a:t>unbounded deadline tardiness </a:t>
            </a:r>
            <a:r>
              <a:rPr lang="en-US" altLang="zh-CN" dirty="0" smtClean="0"/>
              <a:t>is inevitable under </a:t>
            </a:r>
            <a:r>
              <a:rPr lang="en-US" altLang="zh-CN" dirty="0">
                <a:solidFill>
                  <a:srgbClr val="0070C0"/>
                </a:solidFill>
              </a:rPr>
              <a:t>any</a:t>
            </a:r>
            <a:r>
              <a:rPr lang="en-US" altLang="zh-CN" dirty="0"/>
              <a:t> work-conserving non-preemptive scheduler.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87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726411" y="6172179"/>
            <a:ext cx="792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972453" y="617696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6" name="文本框 53"/>
          <p:cNvSpPr txBox="1"/>
          <p:nvPr/>
        </p:nvSpPr>
        <p:spPr>
          <a:xfrm>
            <a:off x="792453" y="6381086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0</a:t>
            </a:r>
            <a:endParaRPr lang="zh-CN" altLang="en-US" sz="2000" dirty="0"/>
          </a:p>
        </p:txBody>
      </p:sp>
      <p:sp>
        <p:nvSpPr>
          <p:cNvPr id="7" name="Rectangle 35"/>
          <p:cNvSpPr>
            <a:spLocks noChangeArrowheads="1"/>
          </p:cNvSpPr>
          <p:nvPr/>
        </p:nvSpPr>
        <p:spPr bwMode="auto">
          <a:xfrm>
            <a:off x="972453" y="2767700"/>
            <a:ext cx="9612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Latin Modern Math" panose="02000503000000000000" pitchFamily="50" charset="0"/>
            </a:endParaRPr>
          </a:p>
        </p:txBody>
      </p:sp>
      <p:sp>
        <p:nvSpPr>
          <p:cNvPr id="8" name="Rectangle 35"/>
          <p:cNvSpPr>
            <a:spLocks noChangeArrowheads="1"/>
          </p:cNvSpPr>
          <p:nvPr/>
        </p:nvSpPr>
        <p:spPr bwMode="auto">
          <a:xfrm>
            <a:off x="1693132" y="5012882"/>
            <a:ext cx="2880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" name="文本框 58"/>
          <p:cNvSpPr txBox="1"/>
          <p:nvPr/>
        </p:nvSpPr>
        <p:spPr>
          <a:xfrm>
            <a:off x="27600" y="3377645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s</a:t>
            </a:r>
            <a:r>
              <a:rPr lang="en-US" altLang="zh-CN" sz="2000" baseline="-25000" dirty="0" smtClean="0"/>
              <a:t>1</a:t>
            </a:r>
            <a:r>
              <a:rPr lang="en-US" altLang="zh-CN" sz="2000" dirty="0" smtClean="0">
                <a:ea typeface="Latin Modern Math" panose="02000503000000000000" pitchFamily="50" charset="0"/>
              </a:rPr>
              <a:t>=3</a:t>
            </a:r>
            <a:endParaRPr lang="en-US" altLang="zh-CN" sz="2000" baseline="-25000" dirty="0">
              <a:ea typeface="Latin Modern Math" panose="02000503000000000000" pitchFamily="50" charset="0"/>
            </a:endParaRPr>
          </a:p>
        </p:txBody>
      </p:sp>
      <p:sp>
        <p:nvSpPr>
          <p:cNvPr id="10" name="文本框 60"/>
          <p:cNvSpPr txBox="1"/>
          <p:nvPr/>
        </p:nvSpPr>
        <p:spPr>
          <a:xfrm>
            <a:off x="27600" y="5077686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s</a:t>
            </a:r>
            <a:r>
              <a:rPr lang="en-US" altLang="zh-CN" sz="2000" baseline="-25000" dirty="0" smtClean="0"/>
              <a:t>2</a:t>
            </a:r>
            <a:r>
              <a:rPr lang="en-US" altLang="zh-CN" sz="2000" dirty="0" smtClean="0">
                <a:ea typeface="Latin Modern Math" panose="02000503000000000000" pitchFamily="50" charset="0"/>
              </a:rPr>
              <a:t>=1</a:t>
            </a:r>
            <a:endParaRPr lang="en-US" altLang="zh-CN" sz="2000" baseline="-25000" dirty="0">
              <a:ea typeface="Latin Modern Math" panose="02000503000000000000" pitchFamily="50" charset="0"/>
            </a:endParaRPr>
          </a:p>
        </p:txBody>
      </p:sp>
      <p:sp>
        <p:nvSpPr>
          <p:cNvPr id="11" name="文本框 61"/>
          <p:cNvSpPr txBox="1"/>
          <p:nvPr/>
        </p:nvSpPr>
        <p:spPr>
          <a:xfrm>
            <a:off x="7905747" y="4393886"/>
            <a:ext cx="1481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800" dirty="0"/>
              <a:t>Schedule</a:t>
            </a:r>
          </a:p>
          <a:p>
            <a:pPr algn="ctr"/>
            <a:r>
              <a:rPr lang="en-US" altLang="zh-CN" sz="1800" dirty="0"/>
              <a:t>Repeats</a:t>
            </a:r>
          </a:p>
        </p:txBody>
      </p:sp>
      <p:sp>
        <p:nvSpPr>
          <p:cNvPr id="12" name="文本框 62"/>
          <p:cNvSpPr txBox="1"/>
          <p:nvPr/>
        </p:nvSpPr>
        <p:spPr>
          <a:xfrm>
            <a:off x="27600" y="6381525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time</a:t>
            </a:r>
            <a:endParaRPr lang="en-US" altLang="zh-CN" sz="2000" baseline="-25000" dirty="0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2413132" y="617640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3853132" y="617696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5293132" y="617640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6733132" y="617696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8173132" y="617640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1693132" y="617640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3133132" y="617696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>
            <a:off x="4573132" y="617640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6013132" y="617696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7453132" y="617640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3" name="Rectangle 35"/>
          <p:cNvSpPr>
            <a:spLocks noChangeArrowheads="1"/>
          </p:cNvSpPr>
          <p:nvPr/>
        </p:nvSpPr>
        <p:spPr bwMode="auto">
          <a:xfrm>
            <a:off x="3853132" y="2767700"/>
            <a:ext cx="9612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Latin Modern Math" panose="02000503000000000000" pitchFamily="50" charset="0"/>
            </a:endParaRPr>
          </a:p>
        </p:txBody>
      </p: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4573132" y="5012882"/>
            <a:ext cx="2880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2412792" y="2767700"/>
            <a:ext cx="9612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Latin Modern Math" panose="02000503000000000000" pitchFamily="50" charset="0"/>
            </a:endParaRPr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5293132" y="2767700"/>
            <a:ext cx="9612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Latin Modern Math" panose="02000503000000000000" pitchFamily="50" charset="0"/>
            </a:endParaRPr>
          </a:p>
        </p:txBody>
      </p:sp>
      <p:sp>
        <p:nvSpPr>
          <p:cNvPr id="27" name="Rectangle 35"/>
          <p:cNvSpPr>
            <a:spLocks noChangeArrowheads="1"/>
          </p:cNvSpPr>
          <p:nvPr/>
        </p:nvSpPr>
        <p:spPr bwMode="auto">
          <a:xfrm>
            <a:off x="6733132" y="2767700"/>
            <a:ext cx="9612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Latin Modern Math" panose="02000503000000000000" pitchFamily="50" charset="0"/>
            </a:endParaRPr>
          </a:p>
        </p:txBody>
      </p:sp>
      <p:sp>
        <p:nvSpPr>
          <p:cNvPr id="28" name="Rectangle 35"/>
          <p:cNvSpPr>
            <a:spLocks noChangeArrowheads="1"/>
          </p:cNvSpPr>
          <p:nvPr/>
        </p:nvSpPr>
        <p:spPr bwMode="auto">
          <a:xfrm>
            <a:off x="7453132" y="5014284"/>
            <a:ext cx="756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29" name="Rectangle 35"/>
          <p:cNvSpPr>
            <a:spLocks noChangeArrowheads="1"/>
          </p:cNvSpPr>
          <p:nvPr/>
        </p:nvSpPr>
        <p:spPr bwMode="auto">
          <a:xfrm>
            <a:off x="8173132" y="5002286"/>
            <a:ext cx="57600" cy="56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30" name="文本框 53"/>
          <p:cNvSpPr txBox="1"/>
          <p:nvPr/>
        </p:nvSpPr>
        <p:spPr>
          <a:xfrm>
            <a:off x="2232792" y="638203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2</a:t>
            </a:r>
            <a:endParaRPr lang="zh-CN" altLang="en-US" sz="2000" dirty="0"/>
          </a:p>
        </p:txBody>
      </p:sp>
      <p:sp>
        <p:nvSpPr>
          <p:cNvPr id="31" name="文本框 53"/>
          <p:cNvSpPr txBox="1"/>
          <p:nvPr/>
        </p:nvSpPr>
        <p:spPr>
          <a:xfrm>
            <a:off x="3673131" y="638152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4</a:t>
            </a:r>
            <a:endParaRPr lang="zh-CN" altLang="en-US" sz="2000" dirty="0"/>
          </a:p>
        </p:txBody>
      </p:sp>
      <p:sp>
        <p:nvSpPr>
          <p:cNvPr id="32" name="文本框 53"/>
          <p:cNvSpPr txBox="1"/>
          <p:nvPr/>
        </p:nvSpPr>
        <p:spPr>
          <a:xfrm>
            <a:off x="5113132" y="638152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6</a:t>
            </a:r>
            <a:endParaRPr lang="zh-CN" altLang="en-US" sz="2000" dirty="0"/>
          </a:p>
        </p:txBody>
      </p:sp>
      <p:sp>
        <p:nvSpPr>
          <p:cNvPr id="33" name="文本框 53"/>
          <p:cNvSpPr txBox="1"/>
          <p:nvPr/>
        </p:nvSpPr>
        <p:spPr>
          <a:xfrm>
            <a:off x="6553133" y="638152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8</a:t>
            </a:r>
            <a:endParaRPr lang="zh-CN" altLang="en-US" sz="2000" dirty="0"/>
          </a:p>
        </p:txBody>
      </p:sp>
      <p:sp>
        <p:nvSpPr>
          <p:cNvPr id="34" name="文本框 53"/>
          <p:cNvSpPr txBox="1"/>
          <p:nvPr/>
        </p:nvSpPr>
        <p:spPr>
          <a:xfrm>
            <a:off x="7979000" y="6381525"/>
            <a:ext cx="504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10</a:t>
            </a:r>
            <a:endParaRPr lang="zh-CN" altLang="en-US" sz="2000" dirty="0"/>
          </a:p>
        </p:txBody>
      </p:sp>
      <p:sp>
        <p:nvSpPr>
          <p:cNvPr id="35" name="文本框 53"/>
          <p:cNvSpPr txBox="1"/>
          <p:nvPr/>
        </p:nvSpPr>
        <p:spPr>
          <a:xfrm>
            <a:off x="1093053" y="3316090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1,1</a:t>
            </a:r>
            <a:endParaRPr lang="zh-CN" altLang="en-US" sz="2800" baseline="-25000" dirty="0"/>
          </a:p>
        </p:txBody>
      </p:sp>
      <p:sp>
        <p:nvSpPr>
          <p:cNvPr id="36" name="文本框 53"/>
          <p:cNvSpPr txBox="1"/>
          <p:nvPr/>
        </p:nvSpPr>
        <p:spPr>
          <a:xfrm>
            <a:off x="2533392" y="3316090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1,2</a:t>
            </a:r>
            <a:endParaRPr lang="zh-CN" altLang="en-US" sz="2800" baseline="-25000" dirty="0"/>
          </a:p>
        </p:txBody>
      </p:sp>
      <p:sp>
        <p:nvSpPr>
          <p:cNvPr id="37" name="文本框 53"/>
          <p:cNvSpPr txBox="1"/>
          <p:nvPr/>
        </p:nvSpPr>
        <p:spPr>
          <a:xfrm>
            <a:off x="3973732" y="3316090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1,3</a:t>
            </a:r>
            <a:endParaRPr lang="zh-CN" altLang="en-US" sz="2800" baseline="-25000" dirty="0"/>
          </a:p>
        </p:txBody>
      </p:sp>
      <p:sp>
        <p:nvSpPr>
          <p:cNvPr id="38" name="文本框 53"/>
          <p:cNvSpPr txBox="1"/>
          <p:nvPr/>
        </p:nvSpPr>
        <p:spPr>
          <a:xfrm>
            <a:off x="5413732" y="331748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1,4</a:t>
            </a:r>
            <a:endParaRPr lang="zh-CN" altLang="en-US" sz="2800" baseline="-25000" dirty="0"/>
          </a:p>
        </p:txBody>
      </p:sp>
      <p:sp>
        <p:nvSpPr>
          <p:cNvPr id="39" name="文本框 53"/>
          <p:cNvSpPr txBox="1"/>
          <p:nvPr/>
        </p:nvSpPr>
        <p:spPr>
          <a:xfrm>
            <a:off x="6853732" y="331748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1,5</a:t>
            </a:r>
            <a:endParaRPr lang="zh-CN" altLang="en-US" sz="2800" baseline="-25000" dirty="0"/>
          </a:p>
        </p:txBody>
      </p:sp>
      <p:sp>
        <p:nvSpPr>
          <p:cNvPr id="40" name="文本框 53"/>
          <p:cNvSpPr txBox="1"/>
          <p:nvPr/>
        </p:nvSpPr>
        <p:spPr>
          <a:xfrm>
            <a:off x="2773132" y="496988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2,1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41" name="文本框 53"/>
          <p:cNvSpPr txBox="1"/>
          <p:nvPr/>
        </p:nvSpPr>
        <p:spPr>
          <a:xfrm>
            <a:off x="5653400" y="496988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2,2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42" name="文本框 53"/>
          <p:cNvSpPr txBox="1"/>
          <p:nvPr/>
        </p:nvSpPr>
        <p:spPr>
          <a:xfrm>
            <a:off x="7453132" y="496988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2,3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13132" y="263221"/>
            <a:ext cx="7718068" cy="21491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630000" y="360000"/>
            <a:ext cx="788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400" dirty="0" smtClean="0"/>
              <a:t>Two processors: s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=3 and </a:t>
            </a:r>
            <a:r>
              <a:rPr lang="en-US" altLang="zh-CN" sz="2400" dirty="0" smtClean="0"/>
              <a:t>s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=1. A task is denoted as </a:t>
            </a:r>
            <a:r>
              <a:rPr lang="el-GR" altLang="zh-CN" sz="2400" dirty="0" smtClean="0"/>
              <a:t>τ</a:t>
            </a:r>
            <a:r>
              <a:rPr lang="en-US" altLang="zh-CN" sz="2400" baseline="-25000" dirty="0" err="1" smtClean="0"/>
              <a:t>i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=(</a:t>
            </a:r>
            <a:r>
              <a:rPr lang="en-US" altLang="zh-CN" sz="2400" dirty="0" err="1" smtClean="0">
                <a:ea typeface="Latin Modern Math" panose="02000503000000000000" pitchFamily="50" charset="0"/>
              </a:rPr>
              <a:t>C</a:t>
            </a:r>
            <a:r>
              <a:rPr lang="en-US" altLang="zh-CN" sz="2400" baseline="-25000" dirty="0" err="1" smtClean="0">
                <a:ea typeface="Latin Modern Math" panose="02000503000000000000" pitchFamily="50" charset="0"/>
              </a:rPr>
              <a:t>i</a:t>
            </a:r>
            <a:r>
              <a:rPr lang="en-US" altLang="zh-CN" sz="2400" dirty="0" err="1" smtClean="0">
                <a:ea typeface="Latin Modern Math" panose="02000503000000000000" pitchFamily="50" charset="0"/>
              </a:rPr>
              <a:t>,T</a:t>
            </a:r>
            <a:r>
              <a:rPr lang="en-US" altLang="zh-CN" sz="2400" baseline="-25000" dirty="0" err="1" smtClean="0">
                <a:ea typeface="Latin Modern Math" panose="02000503000000000000" pitchFamily="50" charset="0"/>
              </a:rPr>
              <a:t>i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)</a:t>
            </a:r>
          </a:p>
          <a:p>
            <a:pPr marL="0" lvl="1"/>
            <a:r>
              <a:rPr lang="el-GR" altLang="zh-CN" sz="2400" dirty="0" smtClean="0"/>
              <a:t>τ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=(4,2) releases its first job at time 0</a:t>
            </a:r>
            <a:r>
              <a:rPr lang="en-US" altLang="zh-CN" sz="2400" dirty="0" smtClean="0"/>
              <a:t> and then releases jobs as soon as possible.</a:t>
            </a:r>
          </a:p>
          <a:p>
            <a:pPr marL="0" lvl="1"/>
            <a:r>
              <a:rPr lang="el-GR" altLang="zh-CN" sz="2400" dirty="0" smtClean="0"/>
              <a:t>τ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=(</a:t>
            </a:r>
            <a:r>
              <a:rPr lang="en-US" altLang="zh-CN" sz="2400" dirty="0">
                <a:ea typeface="Latin Modern Math" panose="02000503000000000000" pitchFamily="50" charset="0"/>
              </a:rPr>
              <a:t>4,2) releases its first job at time 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1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and then releases jobs as soon as possible</a:t>
            </a:r>
            <a:r>
              <a:rPr lang="en-US" altLang="zh-CN" sz="2400" dirty="0" smtClean="0"/>
              <a:t>.</a:t>
            </a:r>
            <a:endParaRPr lang="zh-CN" altLang="en-US" sz="2400" dirty="0"/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>
            <a:off x="972453" y="3132000"/>
            <a:ext cx="0" cy="216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46" name="Line 5"/>
          <p:cNvSpPr>
            <a:spLocks noChangeShapeType="1"/>
          </p:cNvSpPr>
          <p:nvPr/>
        </p:nvSpPr>
        <p:spPr bwMode="auto">
          <a:xfrm>
            <a:off x="1674985" y="3132000"/>
            <a:ext cx="0" cy="216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47" name="Line 5"/>
          <p:cNvSpPr>
            <a:spLocks noChangeShapeType="1"/>
          </p:cNvSpPr>
          <p:nvPr/>
        </p:nvSpPr>
        <p:spPr bwMode="auto">
          <a:xfrm>
            <a:off x="2412792" y="3132000"/>
            <a:ext cx="0" cy="216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48" name="Line 5"/>
          <p:cNvSpPr>
            <a:spLocks noChangeShapeType="1"/>
          </p:cNvSpPr>
          <p:nvPr/>
        </p:nvSpPr>
        <p:spPr bwMode="auto">
          <a:xfrm>
            <a:off x="3853132" y="3132000"/>
            <a:ext cx="0" cy="216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</p:spTree>
    <p:extLst>
      <p:ext uri="{BB962C8B-B14F-4D97-AF65-F5344CB8AC3E}">
        <p14:creationId xmlns:p14="http://schemas.microsoft.com/office/powerpoint/2010/main" val="40695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文本框 53"/>
          <p:cNvSpPr txBox="1"/>
          <p:nvPr/>
        </p:nvSpPr>
        <p:spPr>
          <a:xfrm>
            <a:off x="7979000" y="6381525"/>
            <a:ext cx="504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10</a:t>
            </a:r>
            <a:endParaRPr lang="zh-CN" altLang="en-US" sz="2000" dirty="0"/>
          </a:p>
        </p:txBody>
      </p:sp>
      <p:sp>
        <p:nvSpPr>
          <p:cNvPr id="45" name="矩形 44"/>
          <p:cNvSpPr/>
          <p:nvPr/>
        </p:nvSpPr>
        <p:spPr>
          <a:xfrm>
            <a:off x="613132" y="263221"/>
            <a:ext cx="7718068" cy="21491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630000" y="360000"/>
            <a:ext cx="788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400" dirty="0" smtClean="0"/>
              <a:t>Two processors: s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=3 and </a:t>
            </a:r>
            <a:r>
              <a:rPr lang="en-US" altLang="zh-CN" sz="2400" dirty="0" smtClean="0"/>
              <a:t>s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=1. A task is denoted as </a:t>
            </a:r>
            <a:r>
              <a:rPr lang="el-GR" altLang="zh-CN" sz="2400" dirty="0" smtClean="0"/>
              <a:t>τ</a:t>
            </a:r>
            <a:r>
              <a:rPr lang="en-US" altLang="zh-CN" sz="2400" baseline="-25000" dirty="0" err="1" smtClean="0"/>
              <a:t>i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=(</a:t>
            </a:r>
            <a:r>
              <a:rPr lang="en-US" altLang="zh-CN" sz="2400" dirty="0" err="1" smtClean="0">
                <a:ea typeface="Latin Modern Math" panose="02000503000000000000" pitchFamily="50" charset="0"/>
              </a:rPr>
              <a:t>C</a:t>
            </a:r>
            <a:r>
              <a:rPr lang="en-US" altLang="zh-CN" sz="2400" baseline="-25000" dirty="0" err="1" smtClean="0">
                <a:ea typeface="Latin Modern Math" panose="02000503000000000000" pitchFamily="50" charset="0"/>
              </a:rPr>
              <a:t>i</a:t>
            </a:r>
            <a:r>
              <a:rPr lang="en-US" altLang="zh-CN" sz="2400" dirty="0" err="1" smtClean="0">
                <a:ea typeface="Latin Modern Math" panose="02000503000000000000" pitchFamily="50" charset="0"/>
              </a:rPr>
              <a:t>,T</a:t>
            </a:r>
            <a:r>
              <a:rPr lang="en-US" altLang="zh-CN" sz="2400" baseline="-25000" dirty="0" err="1" smtClean="0">
                <a:ea typeface="Latin Modern Math" panose="02000503000000000000" pitchFamily="50" charset="0"/>
              </a:rPr>
              <a:t>i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)</a:t>
            </a:r>
          </a:p>
          <a:p>
            <a:pPr marL="0" lvl="1"/>
            <a:r>
              <a:rPr lang="el-GR" altLang="zh-CN" sz="2400" dirty="0" smtClean="0"/>
              <a:t>τ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=(4,2) releases its first job at time 0</a:t>
            </a:r>
            <a:r>
              <a:rPr lang="en-US" altLang="zh-CN" sz="2400" dirty="0" smtClean="0"/>
              <a:t> and then releases jobs as soon as possible.</a:t>
            </a:r>
          </a:p>
          <a:p>
            <a:pPr marL="0" lvl="1"/>
            <a:r>
              <a:rPr lang="el-GR" altLang="zh-CN" sz="2400" dirty="0" smtClean="0"/>
              <a:t>τ</a:t>
            </a:r>
            <a:r>
              <a:rPr lang="en-US" altLang="zh-CN" sz="2400" baseline="-25000" dirty="0" smtClean="0"/>
              <a:t>2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=(</a:t>
            </a:r>
            <a:r>
              <a:rPr lang="en-US" altLang="zh-CN" sz="2400" dirty="0">
                <a:ea typeface="Latin Modern Math" panose="02000503000000000000" pitchFamily="50" charset="0"/>
              </a:rPr>
              <a:t>4,2) releases its first job at time </a:t>
            </a:r>
            <a:r>
              <a:rPr lang="en-US" altLang="zh-CN" sz="2400" dirty="0" smtClean="0">
                <a:ea typeface="Latin Modern Math" panose="02000503000000000000" pitchFamily="50" charset="0"/>
              </a:rPr>
              <a:t>1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and then releases jobs as soon as possible</a:t>
            </a:r>
            <a:r>
              <a:rPr lang="en-US" altLang="zh-CN" sz="2400" dirty="0" smtClean="0"/>
              <a:t>.</a:t>
            </a:r>
            <a:endParaRPr lang="zh-CN" altLang="en-US" sz="2400" dirty="0"/>
          </a:p>
        </p:txBody>
      </p:sp>
      <p:sp>
        <p:nvSpPr>
          <p:cNvPr id="76" name="Rectangle 35"/>
          <p:cNvSpPr>
            <a:spLocks noChangeArrowheads="1"/>
          </p:cNvSpPr>
          <p:nvPr/>
        </p:nvSpPr>
        <p:spPr bwMode="auto">
          <a:xfrm>
            <a:off x="972453" y="2767190"/>
            <a:ext cx="7200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1693132" y="5012372"/>
            <a:ext cx="720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86" name="文本框 61"/>
          <p:cNvSpPr txBox="1"/>
          <p:nvPr/>
        </p:nvSpPr>
        <p:spPr>
          <a:xfrm>
            <a:off x="7905747" y="4393376"/>
            <a:ext cx="1481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800" dirty="0"/>
              <a:t>Schedule</a:t>
            </a:r>
          </a:p>
          <a:p>
            <a:pPr algn="ctr"/>
            <a:r>
              <a:rPr lang="en-US" altLang="zh-CN" sz="1800" dirty="0"/>
              <a:t>Repeats</a:t>
            </a:r>
          </a:p>
        </p:txBody>
      </p:sp>
      <p:sp>
        <p:nvSpPr>
          <p:cNvPr id="87" name="Rectangle 35"/>
          <p:cNvSpPr>
            <a:spLocks noChangeArrowheads="1"/>
          </p:cNvSpPr>
          <p:nvPr/>
        </p:nvSpPr>
        <p:spPr bwMode="auto">
          <a:xfrm>
            <a:off x="3853132" y="2767190"/>
            <a:ext cx="7200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88" name="Rectangle 35"/>
          <p:cNvSpPr>
            <a:spLocks noChangeArrowheads="1"/>
          </p:cNvSpPr>
          <p:nvPr/>
        </p:nvSpPr>
        <p:spPr bwMode="auto">
          <a:xfrm>
            <a:off x="4573132" y="5012372"/>
            <a:ext cx="720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12792" y="2767190"/>
            <a:ext cx="7200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0" name="Rectangle 35"/>
          <p:cNvSpPr>
            <a:spLocks noChangeArrowheads="1"/>
          </p:cNvSpPr>
          <p:nvPr/>
        </p:nvSpPr>
        <p:spPr bwMode="auto">
          <a:xfrm>
            <a:off x="5293132" y="2767190"/>
            <a:ext cx="7200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1" name="Rectangle 35"/>
          <p:cNvSpPr>
            <a:spLocks noChangeArrowheads="1"/>
          </p:cNvSpPr>
          <p:nvPr/>
        </p:nvSpPr>
        <p:spPr bwMode="auto">
          <a:xfrm>
            <a:off x="6733132" y="2767190"/>
            <a:ext cx="720000" cy="16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2" name="Rectangle 35"/>
          <p:cNvSpPr>
            <a:spLocks noChangeArrowheads="1"/>
          </p:cNvSpPr>
          <p:nvPr/>
        </p:nvSpPr>
        <p:spPr bwMode="auto">
          <a:xfrm>
            <a:off x="7453132" y="5013774"/>
            <a:ext cx="720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3" name="Rectangle 35"/>
          <p:cNvSpPr>
            <a:spLocks noChangeArrowheads="1"/>
          </p:cNvSpPr>
          <p:nvPr/>
        </p:nvSpPr>
        <p:spPr bwMode="auto">
          <a:xfrm>
            <a:off x="1692452" y="2767190"/>
            <a:ext cx="72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4" name="Rectangle 35"/>
          <p:cNvSpPr>
            <a:spLocks noChangeArrowheads="1"/>
          </p:cNvSpPr>
          <p:nvPr/>
        </p:nvSpPr>
        <p:spPr bwMode="auto">
          <a:xfrm>
            <a:off x="3133400" y="2767190"/>
            <a:ext cx="72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5" name="Rectangle 35"/>
          <p:cNvSpPr>
            <a:spLocks noChangeArrowheads="1"/>
          </p:cNvSpPr>
          <p:nvPr/>
        </p:nvSpPr>
        <p:spPr bwMode="auto">
          <a:xfrm>
            <a:off x="4573400" y="2767190"/>
            <a:ext cx="72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6" name="Rectangle 35"/>
          <p:cNvSpPr>
            <a:spLocks noChangeArrowheads="1"/>
          </p:cNvSpPr>
          <p:nvPr/>
        </p:nvSpPr>
        <p:spPr bwMode="auto">
          <a:xfrm>
            <a:off x="6013400" y="2767190"/>
            <a:ext cx="72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7" name="Rectangle 35"/>
          <p:cNvSpPr>
            <a:spLocks noChangeArrowheads="1"/>
          </p:cNvSpPr>
          <p:nvPr/>
        </p:nvSpPr>
        <p:spPr bwMode="auto">
          <a:xfrm>
            <a:off x="7453132" y="2766176"/>
            <a:ext cx="72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8" name="Rectangle 35"/>
          <p:cNvSpPr>
            <a:spLocks noChangeArrowheads="1"/>
          </p:cNvSpPr>
          <p:nvPr/>
        </p:nvSpPr>
        <p:spPr bwMode="auto">
          <a:xfrm>
            <a:off x="2412792" y="5010862"/>
            <a:ext cx="720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99" name="Rectangle 35"/>
          <p:cNvSpPr>
            <a:spLocks noChangeArrowheads="1"/>
          </p:cNvSpPr>
          <p:nvPr/>
        </p:nvSpPr>
        <p:spPr bwMode="auto">
          <a:xfrm>
            <a:off x="3132962" y="5010862"/>
            <a:ext cx="720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100" name="Rectangle 35"/>
          <p:cNvSpPr>
            <a:spLocks noChangeArrowheads="1"/>
          </p:cNvSpPr>
          <p:nvPr/>
        </p:nvSpPr>
        <p:spPr bwMode="auto">
          <a:xfrm>
            <a:off x="3852452" y="5012576"/>
            <a:ext cx="720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101" name="Rectangle 35"/>
          <p:cNvSpPr>
            <a:spLocks noChangeArrowheads="1"/>
          </p:cNvSpPr>
          <p:nvPr/>
        </p:nvSpPr>
        <p:spPr bwMode="auto">
          <a:xfrm>
            <a:off x="6013122" y="5012576"/>
            <a:ext cx="720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102" name="Rectangle 35"/>
          <p:cNvSpPr>
            <a:spLocks noChangeArrowheads="1"/>
          </p:cNvSpPr>
          <p:nvPr/>
        </p:nvSpPr>
        <p:spPr bwMode="auto">
          <a:xfrm>
            <a:off x="5292442" y="5012576"/>
            <a:ext cx="720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103" name="Rectangle 35"/>
          <p:cNvSpPr>
            <a:spLocks noChangeArrowheads="1"/>
          </p:cNvSpPr>
          <p:nvPr/>
        </p:nvSpPr>
        <p:spPr bwMode="auto">
          <a:xfrm>
            <a:off x="6733132" y="5013774"/>
            <a:ext cx="720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zh-CN" sz="3000" baseline="-25000" dirty="0">
              <a:ea typeface="宋体" panose="02010600030101010101" pitchFamily="2" charset="-122"/>
            </a:endParaRPr>
          </a:p>
        </p:txBody>
      </p:sp>
      <p:sp>
        <p:nvSpPr>
          <p:cNvPr id="104" name="Line 4"/>
          <p:cNvSpPr>
            <a:spLocks noChangeShapeType="1"/>
          </p:cNvSpPr>
          <p:nvPr/>
        </p:nvSpPr>
        <p:spPr bwMode="auto">
          <a:xfrm flipV="1">
            <a:off x="726411" y="6171669"/>
            <a:ext cx="792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05" name="Line 5"/>
          <p:cNvSpPr>
            <a:spLocks noChangeShapeType="1"/>
          </p:cNvSpPr>
          <p:nvPr/>
        </p:nvSpPr>
        <p:spPr bwMode="auto">
          <a:xfrm>
            <a:off x="972453" y="61764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06" name="文本框 53"/>
          <p:cNvSpPr txBox="1"/>
          <p:nvPr/>
        </p:nvSpPr>
        <p:spPr>
          <a:xfrm>
            <a:off x="792453" y="6380576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0</a:t>
            </a:r>
            <a:endParaRPr lang="zh-CN" altLang="en-US" sz="2000" dirty="0"/>
          </a:p>
        </p:txBody>
      </p:sp>
      <p:sp>
        <p:nvSpPr>
          <p:cNvPr id="108" name="文本框 60"/>
          <p:cNvSpPr txBox="1"/>
          <p:nvPr/>
        </p:nvSpPr>
        <p:spPr>
          <a:xfrm>
            <a:off x="27600" y="5077176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s</a:t>
            </a:r>
            <a:r>
              <a:rPr lang="en-US" altLang="zh-CN" sz="2000" baseline="-25000" dirty="0" smtClean="0"/>
              <a:t>2</a:t>
            </a:r>
            <a:r>
              <a:rPr lang="en-US" altLang="zh-CN" sz="2000" dirty="0" smtClean="0">
                <a:ea typeface="Latin Modern Math" panose="02000503000000000000" pitchFamily="50" charset="0"/>
              </a:rPr>
              <a:t>=1</a:t>
            </a:r>
            <a:endParaRPr lang="en-US" altLang="zh-CN" sz="2000" baseline="-25000" dirty="0">
              <a:ea typeface="Latin Modern Math" panose="02000503000000000000" pitchFamily="50" charset="0"/>
            </a:endParaRPr>
          </a:p>
        </p:txBody>
      </p:sp>
      <p:sp>
        <p:nvSpPr>
          <p:cNvPr id="109" name="文本框 62"/>
          <p:cNvSpPr txBox="1"/>
          <p:nvPr/>
        </p:nvSpPr>
        <p:spPr>
          <a:xfrm>
            <a:off x="27600" y="6381015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time</a:t>
            </a:r>
            <a:endParaRPr lang="en-US" altLang="zh-CN" sz="2000" baseline="-25000" dirty="0"/>
          </a:p>
        </p:txBody>
      </p:sp>
      <p:sp>
        <p:nvSpPr>
          <p:cNvPr id="110" name="Line 5"/>
          <p:cNvSpPr>
            <a:spLocks noChangeShapeType="1"/>
          </p:cNvSpPr>
          <p:nvPr/>
        </p:nvSpPr>
        <p:spPr bwMode="auto">
          <a:xfrm>
            <a:off x="2413132" y="61758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1" name="Line 5"/>
          <p:cNvSpPr>
            <a:spLocks noChangeShapeType="1"/>
          </p:cNvSpPr>
          <p:nvPr/>
        </p:nvSpPr>
        <p:spPr bwMode="auto">
          <a:xfrm>
            <a:off x="3853132" y="61764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2" name="Line 5"/>
          <p:cNvSpPr>
            <a:spLocks noChangeShapeType="1"/>
          </p:cNvSpPr>
          <p:nvPr/>
        </p:nvSpPr>
        <p:spPr bwMode="auto">
          <a:xfrm>
            <a:off x="5293132" y="61758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3" name="Line 5"/>
          <p:cNvSpPr>
            <a:spLocks noChangeShapeType="1"/>
          </p:cNvSpPr>
          <p:nvPr/>
        </p:nvSpPr>
        <p:spPr bwMode="auto">
          <a:xfrm>
            <a:off x="6733132" y="61764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4" name="Line 5"/>
          <p:cNvSpPr>
            <a:spLocks noChangeShapeType="1"/>
          </p:cNvSpPr>
          <p:nvPr/>
        </p:nvSpPr>
        <p:spPr bwMode="auto">
          <a:xfrm>
            <a:off x="8173132" y="61758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5" name="Line 5"/>
          <p:cNvSpPr>
            <a:spLocks noChangeShapeType="1"/>
          </p:cNvSpPr>
          <p:nvPr/>
        </p:nvSpPr>
        <p:spPr bwMode="auto">
          <a:xfrm>
            <a:off x="1693132" y="61758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3133132" y="61764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7" name="Line 5"/>
          <p:cNvSpPr>
            <a:spLocks noChangeShapeType="1"/>
          </p:cNvSpPr>
          <p:nvPr/>
        </p:nvSpPr>
        <p:spPr bwMode="auto">
          <a:xfrm>
            <a:off x="4573132" y="61758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8" name="Line 5"/>
          <p:cNvSpPr>
            <a:spLocks noChangeShapeType="1"/>
          </p:cNvSpPr>
          <p:nvPr/>
        </p:nvSpPr>
        <p:spPr bwMode="auto">
          <a:xfrm>
            <a:off x="6013132" y="61764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9" name="Line 5"/>
          <p:cNvSpPr>
            <a:spLocks noChangeShapeType="1"/>
          </p:cNvSpPr>
          <p:nvPr/>
        </p:nvSpPr>
        <p:spPr bwMode="auto">
          <a:xfrm>
            <a:off x="7453132" y="61758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20" name="文本框 53"/>
          <p:cNvSpPr txBox="1"/>
          <p:nvPr/>
        </p:nvSpPr>
        <p:spPr>
          <a:xfrm>
            <a:off x="2232792" y="638152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2</a:t>
            </a:r>
            <a:endParaRPr lang="zh-CN" altLang="en-US" sz="2000" dirty="0"/>
          </a:p>
        </p:txBody>
      </p:sp>
      <p:sp>
        <p:nvSpPr>
          <p:cNvPr id="121" name="文本框 53"/>
          <p:cNvSpPr txBox="1"/>
          <p:nvPr/>
        </p:nvSpPr>
        <p:spPr>
          <a:xfrm>
            <a:off x="3673131" y="63810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4</a:t>
            </a:r>
            <a:endParaRPr lang="zh-CN" altLang="en-US" sz="2000" dirty="0"/>
          </a:p>
        </p:txBody>
      </p:sp>
      <p:sp>
        <p:nvSpPr>
          <p:cNvPr id="122" name="文本框 53"/>
          <p:cNvSpPr txBox="1"/>
          <p:nvPr/>
        </p:nvSpPr>
        <p:spPr>
          <a:xfrm>
            <a:off x="5113132" y="63810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6</a:t>
            </a:r>
            <a:endParaRPr lang="zh-CN" altLang="en-US" sz="2000" dirty="0"/>
          </a:p>
        </p:txBody>
      </p:sp>
      <p:sp>
        <p:nvSpPr>
          <p:cNvPr id="123" name="文本框 53"/>
          <p:cNvSpPr txBox="1"/>
          <p:nvPr/>
        </p:nvSpPr>
        <p:spPr>
          <a:xfrm>
            <a:off x="6553133" y="63810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8</a:t>
            </a:r>
            <a:endParaRPr lang="zh-CN" altLang="en-US" sz="2000" dirty="0"/>
          </a:p>
        </p:txBody>
      </p:sp>
      <p:sp>
        <p:nvSpPr>
          <p:cNvPr id="125" name="文本框 53"/>
          <p:cNvSpPr txBox="1"/>
          <p:nvPr/>
        </p:nvSpPr>
        <p:spPr>
          <a:xfrm>
            <a:off x="1692112" y="495406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1,1</a:t>
            </a:r>
            <a:endParaRPr lang="zh-CN" altLang="en-US" sz="2800" baseline="-25000" dirty="0"/>
          </a:p>
        </p:txBody>
      </p:sp>
      <p:sp>
        <p:nvSpPr>
          <p:cNvPr id="126" name="文本框 53"/>
          <p:cNvSpPr txBox="1"/>
          <p:nvPr/>
        </p:nvSpPr>
        <p:spPr>
          <a:xfrm>
            <a:off x="973400" y="33241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1,1</a:t>
            </a:r>
            <a:endParaRPr lang="zh-CN" altLang="en-US" sz="2800" baseline="-25000" dirty="0"/>
          </a:p>
        </p:txBody>
      </p:sp>
      <p:sp>
        <p:nvSpPr>
          <p:cNvPr id="127" name="文本框 53"/>
          <p:cNvSpPr txBox="1"/>
          <p:nvPr/>
        </p:nvSpPr>
        <p:spPr>
          <a:xfrm>
            <a:off x="5293400" y="49549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2,3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28" name="文本框 53"/>
          <p:cNvSpPr txBox="1"/>
          <p:nvPr/>
        </p:nvSpPr>
        <p:spPr>
          <a:xfrm>
            <a:off x="1693400" y="33241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2,1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29" name="文本框 53"/>
          <p:cNvSpPr txBox="1"/>
          <p:nvPr/>
        </p:nvSpPr>
        <p:spPr>
          <a:xfrm>
            <a:off x="3132781" y="49549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1,2</a:t>
            </a:r>
            <a:endParaRPr lang="zh-CN" altLang="en-US" sz="2800" baseline="-25000" dirty="0"/>
          </a:p>
        </p:txBody>
      </p:sp>
      <p:sp>
        <p:nvSpPr>
          <p:cNvPr id="130" name="文本框 53"/>
          <p:cNvSpPr txBox="1"/>
          <p:nvPr/>
        </p:nvSpPr>
        <p:spPr>
          <a:xfrm>
            <a:off x="2413400" y="33241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1,2</a:t>
            </a:r>
            <a:endParaRPr lang="zh-CN" altLang="en-US" sz="2800" baseline="-25000" dirty="0"/>
          </a:p>
        </p:txBody>
      </p:sp>
      <p:sp>
        <p:nvSpPr>
          <p:cNvPr id="131" name="文本框 53"/>
          <p:cNvSpPr txBox="1"/>
          <p:nvPr/>
        </p:nvSpPr>
        <p:spPr>
          <a:xfrm>
            <a:off x="3853400" y="49549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2,2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32" name="文本框 53"/>
          <p:cNvSpPr txBox="1"/>
          <p:nvPr/>
        </p:nvSpPr>
        <p:spPr>
          <a:xfrm>
            <a:off x="3133400" y="33241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2,2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33" name="文本框 53"/>
          <p:cNvSpPr txBox="1"/>
          <p:nvPr/>
        </p:nvSpPr>
        <p:spPr>
          <a:xfrm>
            <a:off x="4573400" y="49549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1,3</a:t>
            </a:r>
            <a:endParaRPr lang="zh-CN" altLang="en-US" sz="2800" baseline="-25000" dirty="0"/>
          </a:p>
        </p:txBody>
      </p:sp>
      <p:sp>
        <p:nvSpPr>
          <p:cNvPr id="134" name="文本框 53"/>
          <p:cNvSpPr txBox="1"/>
          <p:nvPr/>
        </p:nvSpPr>
        <p:spPr>
          <a:xfrm>
            <a:off x="3853400" y="33241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1,3</a:t>
            </a:r>
            <a:endParaRPr lang="zh-CN" altLang="en-US" sz="2800" baseline="-25000" dirty="0"/>
          </a:p>
        </p:txBody>
      </p:sp>
      <p:sp>
        <p:nvSpPr>
          <p:cNvPr id="135" name="文本框 53"/>
          <p:cNvSpPr txBox="1"/>
          <p:nvPr/>
        </p:nvSpPr>
        <p:spPr>
          <a:xfrm>
            <a:off x="2413400" y="49549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2,1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36" name="文本框 53"/>
          <p:cNvSpPr txBox="1"/>
          <p:nvPr/>
        </p:nvSpPr>
        <p:spPr>
          <a:xfrm>
            <a:off x="4573400" y="3322375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2,3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37" name="文本框 53"/>
          <p:cNvSpPr txBox="1"/>
          <p:nvPr/>
        </p:nvSpPr>
        <p:spPr>
          <a:xfrm>
            <a:off x="6013400" y="49549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1,4</a:t>
            </a:r>
            <a:endParaRPr lang="zh-CN" altLang="en-US" sz="2800" baseline="-25000" dirty="0"/>
          </a:p>
        </p:txBody>
      </p:sp>
      <p:sp>
        <p:nvSpPr>
          <p:cNvPr id="138" name="文本框 53"/>
          <p:cNvSpPr txBox="1"/>
          <p:nvPr/>
        </p:nvSpPr>
        <p:spPr>
          <a:xfrm>
            <a:off x="5293400" y="3322375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1,4</a:t>
            </a:r>
            <a:endParaRPr lang="zh-CN" altLang="en-US" sz="2800" baseline="-25000" dirty="0"/>
          </a:p>
        </p:txBody>
      </p:sp>
      <p:sp>
        <p:nvSpPr>
          <p:cNvPr id="139" name="文本框 53"/>
          <p:cNvSpPr txBox="1"/>
          <p:nvPr/>
        </p:nvSpPr>
        <p:spPr>
          <a:xfrm>
            <a:off x="6733400" y="49549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2,4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40" name="文本框 53"/>
          <p:cNvSpPr txBox="1"/>
          <p:nvPr/>
        </p:nvSpPr>
        <p:spPr>
          <a:xfrm>
            <a:off x="6013400" y="33241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2,4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41" name="文本框 53"/>
          <p:cNvSpPr txBox="1"/>
          <p:nvPr/>
        </p:nvSpPr>
        <p:spPr>
          <a:xfrm>
            <a:off x="7453400" y="49549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1,5</a:t>
            </a:r>
            <a:endParaRPr lang="zh-CN" altLang="en-US" sz="2800" baseline="-25000" dirty="0"/>
          </a:p>
        </p:txBody>
      </p:sp>
      <p:sp>
        <p:nvSpPr>
          <p:cNvPr id="142" name="文本框 53"/>
          <p:cNvSpPr txBox="1"/>
          <p:nvPr/>
        </p:nvSpPr>
        <p:spPr>
          <a:xfrm>
            <a:off x="6733400" y="3324176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1,5</a:t>
            </a:r>
            <a:endParaRPr lang="zh-CN" altLang="en-US" sz="2800" baseline="-25000" dirty="0"/>
          </a:p>
        </p:txBody>
      </p:sp>
      <p:sp>
        <p:nvSpPr>
          <p:cNvPr id="143" name="文本框 53"/>
          <p:cNvSpPr txBox="1"/>
          <p:nvPr/>
        </p:nvSpPr>
        <p:spPr>
          <a:xfrm>
            <a:off x="7453400" y="3325789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zh-CN" sz="2800" dirty="0" smtClean="0">
                <a:solidFill>
                  <a:schemeClr val="bg1"/>
                </a:solidFill>
              </a:rPr>
              <a:t>τ</a:t>
            </a:r>
            <a:r>
              <a:rPr lang="en-US" altLang="zh-CN" sz="2800" baseline="-25000" dirty="0" smtClean="0">
                <a:solidFill>
                  <a:schemeClr val="bg1"/>
                </a:solidFill>
              </a:rPr>
              <a:t>2,5</a:t>
            </a:r>
            <a:endParaRPr lang="zh-CN" altLang="en-US" sz="2800" baseline="-25000" dirty="0">
              <a:solidFill>
                <a:schemeClr val="bg1"/>
              </a:solidFill>
            </a:endParaRPr>
          </a:p>
        </p:txBody>
      </p:sp>
      <p:sp>
        <p:nvSpPr>
          <p:cNvPr id="144" name="文本框 58"/>
          <p:cNvSpPr txBox="1"/>
          <p:nvPr/>
        </p:nvSpPr>
        <p:spPr>
          <a:xfrm>
            <a:off x="18980" y="3342221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s</a:t>
            </a:r>
            <a:r>
              <a:rPr lang="en-US" altLang="zh-CN" sz="2000" baseline="-25000" dirty="0" smtClean="0"/>
              <a:t>1</a:t>
            </a:r>
            <a:r>
              <a:rPr lang="en-US" altLang="zh-CN" sz="2000" dirty="0" smtClean="0">
                <a:ea typeface="Latin Modern Math" panose="02000503000000000000" pitchFamily="50" charset="0"/>
              </a:rPr>
              <a:t>=3</a:t>
            </a:r>
            <a:endParaRPr lang="en-US" altLang="zh-CN" sz="2000" baseline="-25000" dirty="0">
              <a:ea typeface="Latin Modern Math" panose="02000503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0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Preemptive Global EDF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at most jobs are ready, then all ready jobs are scheduled; otherwise, the m ready jobs with earliest deadlines are scheduled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Migrations </a:t>
            </a:r>
            <a:r>
              <a:rPr lang="en-US" altLang="zh-CN" dirty="0" smtClean="0"/>
              <a:t>are allowed, by which the ready job with the </a:t>
            </a:r>
            <a:r>
              <a:rPr lang="en-US" altLang="zh-CN" dirty="0" smtClean="0">
                <a:solidFill>
                  <a:srgbClr val="FF0000"/>
                </a:solidFill>
              </a:rPr>
              <a:t>k</a:t>
            </a:r>
            <a:r>
              <a:rPr lang="en-US" altLang="zh-CN" baseline="30000" dirty="0" smtClean="0">
                <a:solidFill>
                  <a:srgbClr val="FF0000"/>
                </a:solidFill>
              </a:rPr>
              <a:t>th</a:t>
            </a:r>
            <a:r>
              <a:rPr lang="en-US" altLang="zh-CN" dirty="0" smtClean="0"/>
              <a:t> earliest deadline is always scheduled on the </a:t>
            </a:r>
            <a:r>
              <a:rPr lang="en-US" altLang="zh-CN" dirty="0" smtClean="0">
                <a:solidFill>
                  <a:srgbClr val="FF0000"/>
                </a:solidFill>
              </a:rPr>
              <a:t>k</a:t>
            </a:r>
            <a:r>
              <a:rPr lang="en-US" altLang="zh-CN" baseline="30000" dirty="0" smtClean="0">
                <a:solidFill>
                  <a:srgbClr val="FF0000"/>
                </a:solidFill>
              </a:rPr>
              <a:t>th</a:t>
            </a:r>
            <a:r>
              <a:rPr lang="en-US" altLang="zh-CN" dirty="0" smtClean="0"/>
              <a:t> fastest processor for any k.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74561" y="3048000"/>
            <a:ext cx="4794877" cy="6119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800" dirty="0" smtClean="0"/>
              <a:t>Schedule earliest-deadline jobs</a:t>
            </a:r>
            <a:endParaRPr lang="zh-CN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941229" y="5410200"/>
            <a:ext cx="7261540" cy="6119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800" dirty="0" smtClean="0"/>
              <a:t>The earlier the deadline, the faster the processor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973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Open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Under the preemptive Global EDF scheduler, is the deadline tardiness for every task probably bounded for any </a:t>
            </a:r>
            <a:r>
              <a:rPr lang="en-US" altLang="zh-CN" dirty="0" smtClean="0">
                <a:solidFill>
                  <a:srgbClr val="FF0000"/>
                </a:solidFill>
              </a:rPr>
              <a:t>feasible</a:t>
            </a:r>
            <a:r>
              <a:rPr lang="en-US" altLang="zh-CN" dirty="0" smtClean="0"/>
              <a:t> system on a </a:t>
            </a:r>
            <a:r>
              <a:rPr lang="en-US" altLang="zh-CN" dirty="0" smtClean="0">
                <a:solidFill>
                  <a:srgbClr val="FF0000"/>
                </a:solidFill>
              </a:rPr>
              <a:t>uniform</a:t>
            </a:r>
            <a:r>
              <a:rPr lang="en-US" altLang="zh-CN" dirty="0" smtClean="0"/>
              <a:t> multiprocessor?</a:t>
            </a:r>
            <a:endParaRPr lang="zh-CN" altLang="en-US" dirty="0"/>
          </a:p>
        </p:txBody>
      </p:sp>
      <p:sp>
        <p:nvSpPr>
          <p:cNvPr id="4" name="圆角矩形标注 3"/>
          <p:cNvSpPr/>
          <p:nvPr/>
        </p:nvSpPr>
        <p:spPr>
          <a:xfrm>
            <a:off x="762000" y="3899694"/>
            <a:ext cx="4292600" cy="1485900"/>
          </a:xfrm>
          <a:prstGeom prst="wedgeRoundRectCallout">
            <a:avLst>
              <a:gd name="adj1" fmla="val -6080"/>
              <a:gd name="adj2" fmla="val -10653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>
                <a:solidFill>
                  <a:schemeClr val="tx1"/>
                </a:solidFill>
              </a:rPr>
              <a:t>U</a:t>
            </a:r>
            <a:r>
              <a:rPr lang="en-US" altLang="zh-CN" sz="2800" baseline="-25000" dirty="0">
                <a:solidFill>
                  <a:schemeClr val="tx1"/>
                </a:solidFill>
              </a:rPr>
              <a:t>n </a:t>
            </a:r>
            <a:r>
              <a:rPr lang="en-US" altLang="zh-CN" sz="2800" dirty="0">
                <a:solidFill>
                  <a:schemeClr val="tx1"/>
                </a:solidFill>
              </a:rPr>
              <a:t>≤</a:t>
            </a:r>
            <a:r>
              <a:rPr lang="en-US" altLang="zh-CN" sz="2800" baseline="-250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S</a:t>
            </a:r>
            <a:r>
              <a:rPr lang="en-US" altLang="zh-CN" sz="2800" baseline="-25000" dirty="0">
                <a:solidFill>
                  <a:schemeClr val="tx1"/>
                </a:solidFill>
              </a:rPr>
              <a:t>m</a:t>
            </a:r>
          </a:p>
          <a:p>
            <a:r>
              <a:rPr lang="en-US" altLang="zh-CN" sz="2800" dirty="0" err="1">
                <a:solidFill>
                  <a:schemeClr val="tx1"/>
                </a:solidFill>
              </a:rPr>
              <a:t>U</a:t>
            </a:r>
            <a:r>
              <a:rPr lang="en-US" altLang="zh-CN" sz="2800" baseline="-25000" dirty="0" err="1">
                <a:solidFill>
                  <a:schemeClr val="tx1"/>
                </a:solidFill>
              </a:rPr>
              <a:t>k</a:t>
            </a:r>
            <a:r>
              <a:rPr lang="en-US" altLang="zh-CN" sz="2800" baseline="-250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≤</a:t>
            </a:r>
            <a:r>
              <a:rPr lang="en-US" altLang="zh-CN" sz="2800" baseline="-25000" dirty="0">
                <a:solidFill>
                  <a:schemeClr val="tx1"/>
                </a:solidFill>
              </a:rPr>
              <a:t> </a:t>
            </a:r>
            <a:r>
              <a:rPr lang="en-US" altLang="zh-CN" sz="2800" dirty="0" err="1">
                <a:solidFill>
                  <a:schemeClr val="tx1"/>
                </a:solidFill>
              </a:rPr>
              <a:t>S</a:t>
            </a:r>
            <a:r>
              <a:rPr lang="en-US" altLang="zh-CN" sz="2800" baseline="-25000" dirty="0" err="1">
                <a:solidFill>
                  <a:schemeClr val="tx1"/>
                </a:solidFill>
              </a:rPr>
              <a:t>k</a:t>
            </a:r>
            <a:r>
              <a:rPr lang="en-US" altLang="zh-CN" sz="2800" dirty="0">
                <a:solidFill>
                  <a:schemeClr val="tx1"/>
                </a:solidFill>
              </a:rPr>
              <a:t>, for k = 1,2, …, </a:t>
            </a:r>
            <a:r>
              <a:rPr lang="en-US" altLang="zh-CN" sz="2800" dirty="0" smtClean="0">
                <a:solidFill>
                  <a:schemeClr val="tx1"/>
                </a:solidFill>
              </a:rPr>
              <a:t>m-1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96723" y="5588000"/>
            <a:ext cx="4794877" cy="8254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200" dirty="0" err="1"/>
              <a:t>S</a:t>
            </a:r>
            <a:r>
              <a:rPr lang="en-US" altLang="zh-CN" sz="2200" baseline="-25000" dirty="0" err="1"/>
              <a:t>k</a:t>
            </a:r>
            <a:r>
              <a:rPr lang="en-US" altLang="zh-CN" sz="2200" dirty="0"/>
              <a:t>: the sum of the k largest values in {</a:t>
            </a:r>
            <a:r>
              <a:rPr lang="en-US" altLang="zh-CN" sz="2200" dirty="0" err="1"/>
              <a:t>s</a:t>
            </a:r>
            <a:r>
              <a:rPr lang="en-US" altLang="zh-CN" sz="2200" baseline="-25000" dirty="0" err="1"/>
              <a:t>i</a:t>
            </a:r>
            <a:r>
              <a:rPr lang="en-US" altLang="zh-CN" sz="2200" dirty="0"/>
              <a:t>}.</a:t>
            </a:r>
          </a:p>
          <a:p>
            <a:r>
              <a:rPr lang="en-US" altLang="zh-CN" sz="2200" dirty="0" err="1"/>
              <a:t>U</a:t>
            </a:r>
            <a:r>
              <a:rPr lang="en-US" altLang="zh-CN" sz="2200" baseline="-25000" dirty="0" err="1"/>
              <a:t>k</a:t>
            </a:r>
            <a:r>
              <a:rPr lang="en-US" altLang="zh-CN" sz="2200" dirty="0"/>
              <a:t>: the sum of the k largest values in {</a:t>
            </a:r>
            <a:r>
              <a:rPr lang="en-US" altLang="zh-CN" sz="2200" dirty="0" err="1"/>
              <a:t>u</a:t>
            </a:r>
            <a:r>
              <a:rPr lang="en-US" altLang="zh-CN" sz="2200" baseline="-25000" dirty="0" err="1"/>
              <a:t>i</a:t>
            </a:r>
            <a:r>
              <a:rPr lang="en-US" altLang="zh-CN" sz="2200" dirty="0"/>
              <a:t>}.</a:t>
            </a:r>
          </a:p>
        </p:txBody>
      </p:sp>
    </p:spTree>
    <p:extLst>
      <p:ext uri="{BB962C8B-B14F-4D97-AF65-F5344CB8AC3E}">
        <p14:creationId xmlns:p14="http://schemas.microsoft.com/office/powerpoint/2010/main" val="119190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681643"/>
            <a:ext cx="9144000" cy="19784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CN" sz="4000" b="1" dirty="0" smtClean="0"/>
              <a:t>Tardiness Bounds </a:t>
            </a:r>
            <a:r>
              <a:rPr lang="en-US" altLang="zh-CN" sz="4000" b="1" dirty="0" smtClean="0">
                <a:solidFill>
                  <a:schemeClr val="bg2">
                    <a:lumMod val="90000"/>
                  </a:schemeClr>
                </a:solidFill>
              </a:rPr>
              <a:t>for Global EDF Scheduling on a Uniform Multiprocessor</a:t>
            </a:r>
            <a:endParaRPr lang="zh-CN" altLang="en-US" sz="4000" b="1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3034146"/>
            <a:ext cx="3556000" cy="3556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39491" y="3842650"/>
            <a:ext cx="43641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" b="1" dirty="0" err="1" smtClean="0"/>
              <a:t>Kecheng</a:t>
            </a:r>
            <a:r>
              <a:rPr lang="en-US" altLang="zh-CN" sz="3000" b="1" dirty="0" smtClean="0"/>
              <a:t> Yang</a:t>
            </a:r>
          </a:p>
          <a:p>
            <a:pPr algn="ctr"/>
            <a:r>
              <a:rPr lang="en-US" altLang="zh-CN" sz="3000" dirty="0" smtClean="0"/>
              <a:t>James H. Anderson</a:t>
            </a:r>
          </a:p>
          <a:p>
            <a:pPr algn="ctr"/>
            <a:r>
              <a:rPr lang="en-US" altLang="zh-CN" sz="3000" dirty="0" smtClean="0"/>
              <a:t>Dept. of Computer Science</a:t>
            </a:r>
          </a:p>
          <a:p>
            <a:pPr algn="ctr"/>
            <a:r>
              <a:rPr lang="en-US" altLang="zh-CN" sz="3000" dirty="0" smtClean="0"/>
              <a:t>UNC-Chapel Hill</a:t>
            </a:r>
            <a:endParaRPr lang="zh-CN" altLang="en-US" sz="3000" dirty="0"/>
          </a:p>
        </p:txBody>
      </p:sp>
      <p:sp>
        <p:nvSpPr>
          <p:cNvPr id="3" name="矩形 2"/>
          <p:cNvSpPr/>
          <p:nvPr/>
        </p:nvSpPr>
        <p:spPr>
          <a:xfrm>
            <a:off x="0" y="3034146"/>
            <a:ext cx="9144000" cy="382385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38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Progress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Yes, when the number of processors is limited to 2.</a:t>
            </a:r>
          </a:p>
          <a:p>
            <a:pPr lvl="1"/>
            <a:r>
              <a:rPr lang="en-US" altLang="zh-CN" dirty="0" smtClean="0"/>
              <a:t>Published result.</a:t>
            </a:r>
            <a:endParaRPr lang="en-US" altLang="zh-CN" dirty="0" smtClean="0"/>
          </a:p>
          <a:p>
            <a:r>
              <a:rPr lang="en-US" altLang="zh-CN" dirty="0" smtClean="0"/>
              <a:t>Yes, when the number of processors is limited to 3.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Very recent result, unpublished yet.</a:t>
            </a:r>
          </a:p>
          <a:p>
            <a:r>
              <a:rPr lang="en-US" altLang="zh-CN" dirty="0" smtClean="0"/>
              <a:t>For 4 or more processors, and for arbitrary processor number m, the problem is still open.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791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851" y="0"/>
            <a:ext cx="6334298" cy="6334298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</a:effectLst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143000" y="1820486"/>
            <a:ext cx="6858000" cy="1099127"/>
          </a:xfrm>
        </p:spPr>
        <p:txBody>
          <a:bodyPr>
            <a:normAutofit/>
          </a:bodyPr>
          <a:lstStyle/>
          <a:p>
            <a:r>
              <a:rPr lang="en-US" altLang="zh-CN" sz="6000" dirty="0" smtClean="0"/>
              <a:t>Thank you!</a:t>
            </a:r>
            <a:endParaRPr lang="zh-CN" altLang="en-US" sz="6000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143000" y="3167149"/>
            <a:ext cx="6858000" cy="1655762"/>
          </a:xfrm>
        </p:spPr>
        <p:txBody>
          <a:bodyPr>
            <a:normAutofit/>
          </a:bodyPr>
          <a:lstStyle/>
          <a:p>
            <a:r>
              <a:rPr lang="en-US" altLang="zh-CN" sz="4500" dirty="0" smtClean="0"/>
              <a:t>Questions?</a:t>
            </a:r>
            <a:endParaRPr lang="zh-CN" altLang="en-US" sz="4500" dirty="0"/>
          </a:p>
        </p:txBody>
      </p:sp>
    </p:spTree>
    <p:extLst>
      <p:ext uri="{BB962C8B-B14F-4D97-AF65-F5344CB8AC3E}">
        <p14:creationId xmlns:p14="http://schemas.microsoft.com/office/powerpoint/2010/main" val="38141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3981" y="520266"/>
            <a:ext cx="7989730" cy="12268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644939" y="565575"/>
            <a:ext cx="79887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200" dirty="0" smtClean="0">
                <a:ln w="0"/>
              </a:rPr>
              <a:t>An important property for the analysis framework: </a:t>
            </a:r>
          </a:p>
          <a:p>
            <a:pPr marL="0" lvl="1"/>
            <a:r>
              <a:rPr lang="en-US" altLang="zh-CN" sz="2200" dirty="0" smtClean="0">
                <a:ln w="0"/>
              </a:rPr>
              <a:t>if a job </a:t>
            </a:r>
            <a:r>
              <a:rPr lang="el-GR" altLang="zh-CN" sz="2200" dirty="0">
                <a:ln w="0"/>
              </a:rPr>
              <a:t>τ</a:t>
            </a:r>
            <a:r>
              <a:rPr lang="en-US" altLang="zh-CN" sz="2200" baseline="-25000" dirty="0" err="1">
                <a:ln w="0"/>
              </a:rPr>
              <a:t>i,j</a:t>
            </a:r>
            <a:r>
              <a:rPr lang="en-US" altLang="zh-CN" sz="2200" dirty="0"/>
              <a:t> </a:t>
            </a:r>
            <a:r>
              <a:rPr lang="en-US" altLang="zh-CN" sz="2200" dirty="0" smtClean="0">
                <a:ln w="0"/>
              </a:rPr>
              <a:t>continuously executes,</a:t>
            </a:r>
          </a:p>
          <a:p>
            <a:pPr marL="0" lvl="1"/>
            <a:r>
              <a:rPr lang="en-US" altLang="zh-CN" sz="2200" dirty="0" smtClean="0">
                <a:ln w="0"/>
              </a:rPr>
              <a:t>it will complete within </a:t>
            </a:r>
            <a:r>
              <a:rPr lang="en-US" altLang="zh-CN" sz="2200" dirty="0" err="1" smtClean="0">
                <a:ln w="0"/>
              </a:rPr>
              <a:t>T</a:t>
            </a:r>
            <a:r>
              <a:rPr lang="en-US" altLang="zh-CN" sz="2200" baseline="-25000" dirty="0" err="1" smtClean="0">
                <a:ln w="0"/>
              </a:rPr>
              <a:t>i</a:t>
            </a:r>
            <a:r>
              <a:rPr lang="en-US" altLang="zh-CN" sz="2200" dirty="0" smtClean="0">
                <a:ln w="0"/>
              </a:rPr>
              <a:t> time units.</a:t>
            </a:r>
            <a:endParaRPr lang="en-US" altLang="zh-CN" sz="2200" dirty="0" smtClean="0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 flipV="1">
            <a:off x="1758846" y="3435129"/>
            <a:ext cx="576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199732" y="2367934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8" name="矩形 17"/>
          <p:cNvSpPr/>
          <p:nvPr/>
        </p:nvSpPr>
        <p:spPr>
          <a:xfrm>
            <a:off x="3891308" y="2688875"/>
            <a:ext cx="31104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</a:t>
            </a:r>
            <a:r>
              <a:rPr lang="en-US" altLang="zh-CN" sz="3000" baseline="-250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i,j</a:t>
            </a:r>
            <a:endParaRPr lang="zh-CN" altLang="en-US" sz="3000" baseline="-25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6225632" y="2328875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4" name="文本框 53"/>
          <p:cNvSpPr txBox="1"/>
          <p:nvPr/>
        </p:nvSpPr>
        <p:spPr>
          <a:xfrm>
            <a:off x="5136412" y="3491876"/>
            <a:ext cx="620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000" dirty="0" smtClean="0"/>
              <a:t>≤</a:t>
            </a:r>
            <a:r>
              <a:rPr lang="en-US" altLang="zh-CN" sz="3000" dirty="0" err="1" smtClean="0"/>
              <a:t>T</a:t>
            </a:r>
            <a:r>
              <a:rPr lang="en-US" altLang="zh-CN" sz="3000" baseline="-25000" dirty="0" err="1" smtClean="0"/>
              <a:t>i</a:t>
            </a:r>
            <a:endParaRPr lang="zh-CN" altLang="en-US" sz="3000" baseline="-25000" dirty="0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3891308" y="3466476"/>
            <a:ext cx="0" cy="54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7001708" y="3466476"/>
            <a:ext cx="0" cy="54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 flipV="1">
            <a:off x="5921707" y="3768875"/>
            <a:ext cx="108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 flipV="1">
            <a:off x="3891309" y="3773688"/>
            <a:ext cx="108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sm" len="sm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31" name="矩形 30"/>
          <p:cNvSpPr/>
          <p:nvPr/>
        </p:nvSpPr>
        <p:spPr>
          <a:xfrm>
            <a:off x="643981" y="4701719"/>
            <a:ext cx="7989730" cy="9148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32" name="文本框 31"/>
          <p:cNvSpPr txBox="1"/>
          <p:nvPr/>
        </p:nvSpPr>
        <p:spPr>
          <a:xfrm>
            <a:off x="644939" y="4747028"/>
            <a:ext cx="79887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200" dirty="0" smtClean="0">
                <a:ln w="0"/>
              </a:rPr>
              <a:t>This clearly holds for identical multiprocessors, because</a:t>
            </a:r>
          </a:p>
          <a:p>
            <a:pPr marL="0" lvl="1"/>
            <a:r>
              <a:rPr lang="en-US" altLang="zh-CN" sz="2200" dirty="0" err="1" smtClean="0">
                <a:ln w="0"/>
              </a:rPr>
              <a:t>u</a:t>
            </a:r>
            <a:r>
              <a:rPr lang="en-US" altLang="zh-CN" sz="2200" baseline="-25000" dirty="0" err="1" smtClean="0">
                <a:ln w="0"/>
              </a:rPr>
              <a:t>i</a:t>
            </a:r>
            <a:r>
              <a:rPr lang="en-US" altLang="zh-CN" sz="2200" dirty="0" smtClean="0">
                <a:ln w="0"/>
              </a:rPr>
              <a:t> = C</a:t>
            </a:r>
            <a:r>
              <a:rPr lang="en-US" altLang="zh-CN" sz="2200" baseline="-25000" dirty="0" smtClean="0">
                <a:ln w="0"/>
              </a:rPr>
              <a:t>i</a:t>
            </a:r>
            <a:r>
              <a:rPr lang="en-US" altLang="zh-CN" sz="2200" dirty="0" smtClean="0">
                <a:ln w="0"/>
              </a:rPr>
              <a:t>/</a:t>
            </a:r>
            <a:r>
              <a:rPr lang="en-US" altLang="zh-CN" sz="2200" dirty="0" err="1" smtClean="0">
                <a:ln w="0"/>
              </a:rPr>
              <a:t>T</a:t>
            </a:r>
            <a:r>
              <a:rPr lang="en-US" altLang="zh-CN" sz="2200" baseline="-25000" dirty="0" err="1" smtClean="0">
                <a:ln w="0"/>
              </a:rPr>
              <a:t>i</a:t>
            </a:r>
            <a:r>
              <a:rPr lang="en-US" altLang="zh-CN" sz="2200" dirty="0" smtClean="0">
                <a:ln w="0"/>
              </a:rPr>
              <a:t> </a:t>
            </a:r>
            <a:r>
              <a:rPr lang="en-US" altLang="zh-CN" sz="2400" dirty="0"/>
              <a:t>≤ </a:t>
            </a:r>
            <a:r>
              <a:rPr lang="en-US" altLang="zh-CN" sz="2200" dirty="0" smtClean="0">
                <a:ln w="0"/>
              </a:rPr>
              <a:t>1 and any processor has a speed of 1. </a:t>
            </a:r>
            <a:endParaRPr lang="en-US" altLang="zh-CN" sz="2200" dirty="0" smtClean="0"/>
          </a:p>
        </p:txBody>
      </p:sp>
    </p:spTree>
    <p:extLst>
      <p:ext uri="{BB962C8B-B14F-4D97-AF65-F5344CB8AC3E}">
        <p14:creationId xmlns:p14="http://schemas.microsoft.com/office/powerpoint/2010/main" val="273286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7" grpId="0" animBg="1"/>
      <p:bldP spid="24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3981" y="520266"/>
            <a:ext cx="7989730" cy="12268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644939" y="565575"/>
            <a:ext cx="79887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200" dirty="0" smtClean="0">
                <a:ln w="0"/>
              </a:rPr>
              <a:t>An important property for the analysis framework: </a:t>
            </a:r>
          </a:p>
          <a:p>
            <a:pPr marL="0" lvl="1"/>
            <a:r>
              <a:rPr lang="en-US" altLang="zh-CN" sz="2200" dirty="0" smtClean="0">
                <a:ln w="0"/>
              </a:rPr>
              <a:t>if a job </a:t>
            </a:r>
            <a:r>
              <a:rPr lang="el-GR" altLang="zh-CN" sz="2200" dirty="0">
                <a:ln w="0"/>
              </a:rPr>
              <a:t>τ</a:t>
            </a:r>
            <a:r>
              <a:rPr lang="en-US" altLang="zh-CN" sz="2200" baseline="-25000" dirty="0" err="1">
                <a:ln w="0"/>
              </a:rPr>
              <a:t>i,j</a:t>
            </a:r>
            <a:r>
              <a:rPr lang="en-US" altLang="zh-CN" sz="2200" dirty="0"/>
              <a:t> </a:t>
            </a:r>
            <a:r>
              <a:rPr lang="en-US" altLang="zh-CN" sz="2200" dirty="0" smtClean="0">
                <a:ln w="0"/>
              </a:rPr>
              <a:t>continuously executes,</a:t>
            </a:r>
          </a:p>
          <a:p>
            <a:pPr marL="0" lvl="1"/>
            <a:r>
              <a:rPr lang="en-US" altLang="zh-CN" sz="2200" dirty="0" smtClean="0">
                <a:ln w="0"/>
              </a:rPr>
              <a:t>it will complete within </a:t>
            </a:r>
            <a:r>
              <a:rPr lang="en-US" altLang="zh-CN" sz="2200" dirty="0" err="1" smtClean="0">
                <a:ln w="0"/>
              </a:rPr>
              <a:t>T</a:t>
            </a:r>
            <a:r>
              <a:rPr lang="en-US" altLang="zh-CN" sz="2200" baseline="-25000" dirty="0" err="1" smtClean="0">
                <a:ln w="0"/>
              </a:rPr>
              <a:t>i</a:t>
            </a:r>
            <a:r>
              <a:rPr lang="en-US" altLang="zh-CN" sz="2200" dirty="0" smtClean="0">
                <a:ln w="0"/>
              </a:rPr>
              <a:t> time units.</a:t>
            </a:r>
            <a:endParaRPr lang="en-US" altLang="zh-CN" sz="2200" dirty="0" smtClean="0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 flipV="1">
            <a:off x="1758846" y="3435129"/>
            <a:ext cx="576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199732" y="2367934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8" name="矩形 17"/>
          <p:cNvSpPr/>
          <p:nvPr/>
        </p:nvSpPr>
        <p:spPr>
          <a:xfrm>
            <a:off x="2369914" y="2986312"/>
            <a:ext cx="4830986" cy="432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</a:t>
            </a:r>
            <a:r>
              <a:rPr lang="en-US" altLang="zh-CN" sz="3000" baseline="-250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i,j</a:t>
            </a:r>
            <a:endParaRPr lang="zh-CN" altLang="en-US" sz="3000" baseline="-25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6225632" y="2328875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4" name="文本框 53"/>
          <p:cNvSpPr txBox="1"/>
          <p:nvPr/>
        </p:nvSpPr>
        <p:spPr>
          <a:xfrm>
            <a:off x="4489665" y="3490175"/>
            <a:ext cx="620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000" dirty="0"/>
              <a:t>&gt;</a:t>
            </a:r>
            <a:r>
              <a:rPr lang="en-US" altLang="zh-CN" sz="3000" dirty="0" err="1" smtClean="0"/>
              <a:t>T</a:t>
            </a:r>
            <a:r>
              <a:rPr lang="en-US" altLang="zh-CN" sz="3000" baseline="-25000" dirty="0" err="1" smtClean="0"/>
              <a:t>i</a:t>
            </a:r>
            <a:endParaRPr lang="zh-CN" altLang="en-US" sz="3000" baseline="-25000" dirty="0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2391929" y="3408875"/>
            <a:ext cx="0" cy="54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7200900" y="3447934"/>
            <a:ext cx="0" cy="54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 flipV="1">
            <a:off x="5294223" y="3758591"/>
            <a:ext cx="1902082" cy="150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 flipV="1">
            <a:off x="2413945" y="3758591"/>
            <a:ext cx="1891355" cy="150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sm" len="sm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31" name="矩形 30"/>
          <p:cNvSpPr/>
          <p:nvPr/>
        </p:nvSpPr>
        <p:spPr>
          <a:xfrm>
            <a:off x="643981" y="4701719"/>
            <a:ext cx="7989730" cy="9148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32" name="文本框 31"/>
          <p:cNvSpPr txBox="1"/>
          <p:nvPr/>
        </p:nvSpPr>
        <p:spPr>
          <a:xfrm>
            <a:off x="644939" y="4747028"/>
            <a:ext cx="79887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200" dirty="0" smtClean="0">
                <a:ln w="0"/>
              </a:rPr>
              <a:t>This may not hold for uniform multiprocessors, because a task may execute on a processor with a speed smaller than its utilization. </a:t>
            </a:r>
            <a:endParaRPr lang="en-US" altLang="zh-CN" sz="2200" dirty="0" smtClean="0"/>
          </a:p>
        </p:txBody>
      </p:sp>
      <p:sp>
        <p:nvSpPr>
          <p:cNvPr id="19" name="文本框 58"/>
          <p:cNvSpPr txBox="1"/>
          <p:nvPr/>
        </p:nvSpPr>
        <p:spPr>
          <a:xfrm>
            <a:off x="864465" y="2917540"/>
            <a:ext cx="7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400" dirty="0" smtClean="0"/>
              <a:t>s&lt;</a:t>
            </a:r>
            <a:r>
              <a:rPr lang="en-US" altLang="zh-CN" sz="2400" dirty="0" err="1" smtClean="0"/>
              <a:t>u</a:t>
            </a:r>
            <a:r>
              <a:rPr lang="en-US" altLang="zh-CN" sz="2400" baseline="-25000" dirty="0" err="1" smtClean="0"/>
              <a:t>i</a:t>
            </a:r>
            <a:endParaRPr lang="en-US" altLang="zh-CN" sz="2400" baseline="-25000" dirty="0">
              <a:ea typeface="Latin Modern Math" panose="02000503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69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7" grpId="0" animBg="1"/>
      <p:bldP spid="24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>
            <a:off x="6272008" y="5673375"/>
            <a:ext cx="31104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altLang="zh-CN" sz="3000" baseline="30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nd</a:t>
            </a:r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job of </a:t>
            </a:r>
            <a:r>
              <a:rPr lang="el-GR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</a:t>
            </a:r>
            <a:r>
              <a:rPr lang="en-US" altLang="zh-CN" sz="3000" baseline="-250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zh-CN" altLang="en-US" sz="3000" baseline="-25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4732140" y="246502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 flipV="1">
            <a:off x="1415946" y="1339629"/>
            <a:ext cx="576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1856832" y="272434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8" name="矩形 17"/>
          <p:cNvSpPr/>
          <p:nvPr/>
        </p:nvSpPr>
        <p:spPr>
          <a:xfrm>
            <a:off x="3161608" y="606502"/>
            <a:ext cx="31104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n-US" altLang="zh-CN" sz="3000" baseline="30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</a:t>
            </a:r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job of </a:t>
            </a:r>
            <a:r>
              <a:rPr lang="el-GR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</a:t>
            </a:r>
            <a:r>
              <a:rPr lang="en-US" altLang="zh-CN" sz="3000" baseline="-250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zh-CN" altLang="en-US" sz="3000" baseline="-25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 flipV="1">
            <a:off x="1415946" y="2837375"/>
            <a:ext cx="6826354" cy="31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>
            <a:off x="4716808" y="1757375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1" name="矩形 20"/>
          <p:cNvSpPr/>
          <p:nvPr/>
        </p:nvSpPr>
        <p:spPr>
          <a:xfrm>
            <a:off x="4716808" y="2117375"/>
            <a:ext cx="31104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US" altLang="zh-CN" sz="3000" baseline="30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nd</a:t>
            </a:r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job of </a:t>
            </a:r>
            <a:r>
              <a:rPr lang="el-GR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</a:t>
            </a:r>
            <a:r>
              <a:rPr lang="en-US" altLang="zh-CN" sz="3000" baseline="-250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zh-CN" altLang="en-US" sz="3000" baseline="-25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4732140" y="3802502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 flipV="1">
            <a:off x="1415946" y="4895629"/>
            <a:ext cx="576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>
            <a:off x="1856832" y="3828434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33" name="矩形 32"/>
          <p:cNvSpPr/>
          <p:nvPr/>
        </p:nvSpPr>
        <p:spPr>
          <a:xfrm>
            <a:off x="3161608" y="4162502"/>
            <a:ext cx="31104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n-US" altLang="zh-CN" sz="3000" baseline="30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</a:t>
            </a:r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job of </a:t>
            </a:r>
            <a:r>
              <a:rPr lang="el-GR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</a:t>
            </a:r>
            <a:r>
              <a:rPr lang="en-US" altLang="zh-CN" sz="3000" baseline="-250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zh-CN" altLang="en-US" sz="3000" baseline="-25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Line 4"/>
          <p:cNvSpPr>
            <a:spLocks noChangeShapeType="1"/>
          </p:cNvSpPr>
          <p:nvPr/>
        </p:nvSpPr>
        <p:spPr bwMode="auto">
          <a:xfrm flipV="1">
            <a:off x="1415946" y="6393375"/>
            <a:ext cx="6826354" cy="31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4716808" y="5313375"/>
            <a:ext cx="0" cy="108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37" name="Line 4"/>
          <p:cNvSpPr>
            <a:spLocks noChangeShapeType="1"/>
          </p:cNvSpPr>
          <p:nvPr/>
        </p:nvSpPr>
        <p:spPr bwMode="auto">
          <a:xfrm flipV="1">
            <a:off x="120546" y="3250337"/>
            <a:ext cx="9023454" cy="77151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 type="none" w="sm" len="sm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</p:spTree>
    <p:extLst>
      <p:ext uri="{BB962C8B-B14F-4D97-AF65-F5344CB8AC3E}">
        <p14:creationId xmlns:p14="http://schemas.microsoft.com/office/powerpoint/2010/main" val="33491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Deadline Tardiness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job </a:t>
            </a:r>
            <a:r>
              <a:rPr lang="en-US" altLang="zh-CN" dirty="0" smtClean="0">
                <a:solidFill>
                  <a:srgbClr val="FF0000"/>
                </a:solidFill>
              </a:rPr>
              <a:t>J</a:t>
            </a:r>
            <a:r>
              <a:rPr lang="en-US" altLang="zh-CN" dirty="0" smtClean="0"/>
              <a:t> with an absolute deadline at time </a:t>
            </a:r>
            <a:r>
              <a:rPr lang="en-US" altLang="zh-CN" dirty="0" smtClean="0">
                <a:solidFill>
                  <a:srgbClr val="FF0000"/>
                </a:solidFill>
              </a:rPr>
              <a:t>d</a:t>
            </a:r>
            <a:r>
              <a:rPr lang="en-US" altLang="zh-CN" dirty="0" smtClean="0"/>
              <a:t> finishes at time </a:t>
            </a:r>
            <a:r>
              <a:rPr lang="en-US" altLang="zh-CN" dirty="0" smtClean="0">
                <a:solidFill>
                  <a:srgbClr val="FF0000"/>
                </a:solidFill>
              </a:rPr>
              <a:t>f</a:t>
            </a:r>
            <a:r>
              <a:rPr lang="en-US" altLang="zh-CN" dirty="0" smtClean="0"/>
              <a:t>, has a tardiness </a:t>
            </a:r>
            <a:r>
              <a:rPr lang="en-US" altLang="zh-CN" smtClean="0"/>
              <a:t>of </a:t>
            </a:r>
            <a:r>
              <a:rPr lang="en-US" altLang="zh-CN" smtClean="0">
                <a:solidFill>
                  <a:srgbClr val="FF0000"/>
                </a:solidFill>
              </a:rPr>
              <a:t>max{0, f-d}</a:t>
            </a:r>
            <a:r>
              <a:rPr lang="en-US" altLang="zh-CN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Tardiness of a task: the maximum tardiness of any jobs of the task.</a:t>
            </a:r>
          </a:p>
          <a:p>
            <a:r>
              <a:rPr lang="en-US" altLang="zh-CN" dirty="0" smtClean="0"/>
              <a:t>Bounded tardiness: the tardiness of a task is not unboundedly increasing with the time.</a:t>
            </a:r>
          </a:p>
          <a:p>
            <a:r>
              <a:rPr lang="en-US" altLang="zh-CN" dirty="0" smtClean="0"/>
              <a:t>Bounded tardiness directly implies bounded response times.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317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2525050" y="2022191"/>
            <a:ext cx="4202586" cy="6980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2527711" y="2079154"/>
            <a:ext cx="431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priority: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       &gt;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       &gt;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3</a:t>
            </a:r>
            <a:endParaRPr lang="en-US" altLang="zh-CN" sz="2800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Bounded Tardiness</a:t>
            </a:r>
            <a:endParaRPr lang="zh-CN" altLang="en-US" dirty="0"/>
          </a:p>
        </p:txBody>
      </p:sp>
      <p:sp>
        <p:nvSpPr>
          <p:cNvPr id="4" name="文本框 53"/>
          <p:cNvSpPr txBox="1"/>
          <p:nvPr/>
        </p:nvSpPr>
        <p:spPr>
          <a:xfrm>
            <a:off x="7979000" y="5378225"/>
            <a:ext cx="504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10</a:t>
            </a:r>
            <a:endParaRPr lang="zh-CN" altLang="en-US" sz="2000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726411" y="5168369"/>
            <a:ext cx="792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972453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7" name="文本框 53"/>
          <p:cNvSpPr txBox="1"/>
          <p:nvPr/>
        </p:nvSpPr>
        <p:spPr>
          <a:xfrm>
            <a:off x="792453" y="5377276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0</a:t>
            </a:r>
            <a:endParaRPr lang="zh-CN" altLang="en-US" sz="2000" dirty="0"/>
          </a:p>
        </p:txBody>
      </p:sp>
      <p:sp>
        <p:nvSpPr>
          <p:cNvPr id="8" name="文本框 62"/>
          <p:cNvSpPr txBox="1"/>
          <p:nvPr/>
        </p:nvSpPr>
        <p:spPr>
          <a:xfrm>
            <a:off x="27600" y="5377715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time</a:t>
            </a:r>
            <a:endParaRPr lang="en-US" altLang="zh-CN" sz="2000" baseline="-25000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41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85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529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73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817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69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313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457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601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745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9" name="文本框 53"/>
          <p:cNvSpPr txBox="1"/>
          <p:nvPr/>
        </p:nvSpPr>
        <p:spPr>
          <a:xfrm>
            <a:off x="2232792" y="537822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2</a:t>
            </a:r>
            <a:endParaRPr lang="zh-CN" altLang="en-US" sz="2000" dirty="0"/>
          </a:p>
        </p:txBody>
      </p:sp>
      <p:sp>
        <p:nvSpPr>
          <p:cNvPr id="20" name="文本框 53"/>
          <p:cNvSpPr txBox="1"/>
          <p:nvPr/>
        </p:nvSpPr>
        <p:spPr>
          <a:xfrm>
            <a:off x="3673131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4</a:t>
            </a:r>
            <a:endParaRPr lang="zh-CN" altLang="en-US" sz="2000" dirty="0"/>
          </a:p>
        </p:txBody>
      </p:sp>
      <p:sp>
        <p:nvSpPr>
          <p:cNvPr id="21" name="文本框 53"/>
          <p:cNvSpPr txBox="1"/>
          <p:nvPr/>
        </p:nvSpPr>
        <p:spPr>
          <a:xfrm>
            <a:off x="5113132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6</a:t>
            </a:r>
            <a:endParaRPr lang="zh-CN" altLang="en-US" sz="2000" dirty="0"/>
          </a:p>
        </p:txBody>
      </p:sp>
      <p:sp>
        <p:nvSpPr>
          <p:cNvPr id="22" name="文本框 53"/>
          <p:cNvSpPr txBox="1"/>
          <p:nvPr/>
        </p:nvSpPr>
        <p:spPr>
          <a:xfrm>
            <a:off x="6553133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8</a:t>
            </a:r>
            <a:endParaRPr lang="zh-CN" altLang="en-US" sz="2000" dirty="0"/>
          </a:p>
        </p:txBody>
      </p:sp>
      <p:sp>
        <p:nvSpPr>
          <p:cNvPr id="23" name="矩形 22"/>
          <p:cNvSpPr/>
          <p:nvPr/>
        </p:nvSpPr>
        <p:spPr>
          <a:xfrm>
            <a:off x="972453" y="41656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72113" y="3083485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132453" y="41656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3132113" y="3083485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290045" y="4165031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5289705" y="3082916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7447297" y="4165031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446957" y="3082916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2411418" y="3082916"/>
            <a:ext cx="719321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4570044" y="3082916"/>
            <a:ext cx="719321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27636" y="3082914"/>
            <a:ext cx="719321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4429114" y="147342"/>
            <a:ext cx="4346586" cy="15701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4568936" y="220690"/>
            <a:ext cx="431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sz="2800" dirty="0" smtClean="0"/>
              <a:t>τ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smtClean="0"/>
              <a:t> = (</a:t>
            </a:r>
            <a:r>
              <a:rPr lang="en-US" altLang="zh-CN" sz="2800" dirty="0" err="1" smtClean="0"/>
              <a:t>C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err="1" smtClean="0"/>
              <a:t>,T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smtClean="0"/>
              <a:t>)</a:t>
            </a:r>
          </a:p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 =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 =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 = (2,3)</a:t>
            </a:r>
          </a:p>
          <a:p>
            <a:r>
              <a:rPr lang="en-US" altLang="zh-CN" sz="2800" dirty="0" smtClean="0"/>
              <a:t>on 2 unit-speed processors</a:t>
            </a:r>
            <a:endParaRPr lang="zh-CN" altLang="en-US" sz="2800" dirty="0"/>
          </a:p>
        </p:txBody>
      </p:sp>
      <p:sp>
        <p:nvSpPr>
          <p:cNvPr id="39" name="矩形 38"/>
          <p:cNvSpPr/>
          <p:nvPr/>
        </p:nvSpPr>
        <p:spPr>
          <a:xfrm>
            <a:off x="4214613" y="2184017"/>
            <a:ext cx="288000" cy="28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226063" y="2196764"/>
            <a:ext cx="288000" cy="28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6221564" y="2196764"/>
            <a:ext cx="288000" cy="28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5" name="直接连接符 44"/>
          <p:cNvCxnSpPr/>
          <p:nvPr/>
        </p:nvCxnSpPr>
        <p:spPr>
          <a:xfrm>
            <a:off x="3131077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5292000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7452000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972113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62"/>
          <p:cNvSpPr txBox="1"/>
          <p:nvPr/>
        </p:nvSpPr>
        <p:spPr>
          <a:xfrm>
            <a:off x="27600" y="3229474"/>
            <a:ext cx="93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proc 1</a:t>
            </a:r>
            <a:endParaRPr lang="en-US" altLang="zh-CN" sz="2000" baseline="-25000" dirty="0"/>
          </a:p>
        </p:txBody>
      </p:sp>
      <p:sp>
        <p:nvSpPr>
          <p:cNvPr id="53" name="文本框 62"/>
          <p:cNvSpPr txBox="1"/>
          <p:nvPr/>
        </p:nvSpPr>
        <p:spPr>
          <a:xfrm>
            <a:off x="27600" y="4338311"/>
            <a:ext cx="93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proc 2</a:t>
            </a:r>
            <a:endParaRPr lang="en-US" altLang="zh-CN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325994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/>
      <p:bldP spid="4" grpId="0"/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7" grpId="0" animBg="1"/>
      <p:bldP spid="38" grpId="0"/>
      <p:bldP spid="39" grpId="0" animBg="1"/>
      <p:bldP spid="40" grpId="0" animBg="1"/>
      <p:bldP spid="41" grpId="0" animBg="1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1876119" y="2022191"/>
            <a:ext cx="5453949" cy="6980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1878780" y="2079154"/>
            <a:ext cx="5451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priority:  earliest-deadline-first (EDF)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Bounded Tardiness</a:t>
            </a:r>
            <a:endParaRPr lang="zh-CN" altLang="en-US" dirty="0"/>
          </a:p>
        </p:txBody>
      </p:sp>
      <p:sp>
        <p:nvSpPr>
          <p:cNvPr id="4" name="文本框 53"/>
          <p:cNvSpPr txBox="1"/>
          <p:nvPr/>
        </p:nvSpPr>
        <p:spPr>
          <a:xfrm>
            <a:off x="7979000" y="5378225"/>
            <a:ext cx="504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10</a:t>
            </a:r>
            <a:endParaRPr lang="zh-CN" altLang="en-US" sz="2000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726411" y="5168369"/>
            <a:ext cx="792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972453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7" name="文本框 53"/>
          <p:cNvSpPr txBox="1"/>
          <p:nvPr/>
        </p:nvSpPr>
        <p:spPr>
          <a:xfrm>
            <a:off x="792453" y="5377276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0</a:t>
            </a:r>
            <a:endParaRPr lang="zh-CN" altLang="en-US" sz="2000" dirty="0"/>
          </a:p>
        </p:txBody>
      </p:sp>
      <p:sp>
        <p:nvSpPr>
          <p:cNvPr id="8" name="文本框 62"/>
          <p:cNvSpPr txBox="1"/>
          <p:nvPr/>
        </p:nvSpPr>
        <p:spPr>
          <a:xfrm>
            <a:off x="27600" y="5377715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time</a:t>
            </a:r>
            <a:endParaRPr lang="en-US" altLang="zh-CN" sz="2000" baseline="-25000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41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85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529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73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817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69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313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457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601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745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9" name="文本框 53"/>
          <p:cNvSpPr txBox="1"/>
          <p:nvPr/>
        </p:nvSpPr>
        <p:spPr>
          <a:xfrm>
            <a:off x="2232792" y="537822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2</a:t>
            </a:r>
            <a:endParaRPr lang="zh-CN" altLang="en-US" sz="2000" dirty="0"/>
          </a:p>
        </p:txBody>
      </p:sp>
      <p:sp>
        <p:nvSpPr>
          <p:cNvPr id="20" name="文本框 53"/>
          <p:cNvSpPr txBox="1"/>
          <p:nvPr/>
        </p:nvSpPr>
        <p:spPr>
          <a:xfrm>
            <a:off x="3673131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4</a:t>
            </a:r>
            <a:endParaRPr lang="zh-CN" altLang="en-US" sz="2000" dirty="0"/>
          </a:p>
        </p:txBody>
      </p:sp>
      <p:sp>
        <p:nvSpPr>
          <p:cNvPr id="21" name="文本框 53"/>
          <p:cNvSpPr txBox="1"/>
          <p:nvPr/>
        </p:nvSpPr>
        <p:spPr>
          <a:xfrm>
            <a:off x="5113132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6</a:t>
            </a:r>
            <a:endParaRPr lang="zh-CN" altLang="en-US" sz="2000" dirty="0"/>
          </a:p>
        </p:txBody>
      </p:sp>
      <p:sp>
        <p:nvSpPr>
          <p:cNvPr id="22" name="文本框 53"/>
          <p:cNvSpPr txBox="1"/>
          <p:nvPr/>
        </p:nvSpPr>
        <p:spPr>
          <a:xfrm>
            <a:off x="6553133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8</a:t>
            </a:r>
            <a:endParaRPr lang="zh-CN" altLang="en-US" sz="2000" dirty="0"/>
          </a:p>
        </p:txBody>
      </p:sp>
      <p:sp>
        <p:nvSpPr>
          <p:cNvPr id="23" name="矩形 22"/>
          <p:cNvSpPr/>
          <p:nvPr/>
        </p:nvSpPr>
        <p:spPr>
          <a:xfrm>
            <a:off x="972453" y="41652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72113" y="30816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845599" y="30816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3132791" y="41652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012794" y="41652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5289705" y="30816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8171741" y="3081600"/>
            <a:ext cx="720000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447295" y="41652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2411417" y="30816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4573132" y="41652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27635" y="30816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4429114" y="147342"/>
            <a:ext cx="4346586" cy="15701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4568936" y="220690"/>
            <a:ext cx="431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sz="2800" dirty="0" smtClean="0"/>
              <a:t>τ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smtClean="0"/>
              <a:t> = (</a:t>
            </a:r>
            <a:r>
              <a:rPr lang="en-US" altLang="zh-CN" sz="2800" dirty="0" err="1" smtClean="0"/>
              <a:t>C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err="1" smtClean="0"/>
              <a:t>,T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smtClean="0"/>
              <a:t>)</a:t>
            </a:r>
          </a:p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 =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 =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 = (2,3)</a:t>
            </a:r>
          </a:p>
          <a:p>
            <a:r>
              <a:rPr lang="en-US" altLang="zh-CN" sz="2800" dirty="0" smtClean="0"/>
              <a:t>on 2 unit-speed processors</a:t>
            </a:r>
            <a:endParaRPr lang="zh-CN" altLang="en-US" sz="2800" dirty="0"/>
          </a:p>
        </p:txBody>
      </p:sp>
      <p:cxnSp>
        <p:nvCxnSpPr>
          <p:cNvPr id="46" name="直接连接符 45"/>
          <p:cNvCxnSpPr/>
          <p:nvPr/>
        </p:nvCxnSpPr>
        <p:spPr>
          <a:xfrm>
            <a:off x="3131077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5292000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7452000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972113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62"/>
          <p:cNvSpPr txBox="1"/>
          <p:nvPr/>
        </p:nvSpPr>
        <p:spPr>
          <a:xfrm>
            <a:off x="27600" y="3229474"/>
            <a:ext cx="93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proc 1</a:t>
            </a:r>
            <a:endParaRPr lang="en-US" altLang="zh-CN" sz="2000" baseline="-25000" dirty="0"/>
          </a:p>
        </p:txBody>
      </p:sp>
      <p:sp>
        <p:nvSpPr>
          <p:cNvPr id="42" name="文本框 62"/>
          <p:cNvSpPr txBox="1"/>
          <p:nvPr/>
        </p:nvSpPr>
        <p:spPr>
          <a:xfrm>
            <a:off x="27600" y="4338311"/>
            <a:ext cx="93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proc 2</a:t>
            </a:r>
            <a:endParaRPr lang="en-US" altLang="zh-CN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43177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/>
      <p:bldP spid="4" grpId="0"/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7" grpId="0" animBg="1"/>
      <p:bldP spid="38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1876119" y="2022191"/>
            <a:ext cx="5453949" cy="6980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1878780" y="2079154"/>
            <a:ext cx="5451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priority:  earliest-deadline-first (EDF)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Bounded Tardiness</a:t>
            </a:r>
            <a:endParaRPr lang="zh-CN" altLang="en-US" dirty="0"/>
          </a:p>
        </p:txBody>
      </p:sp>
      <p:sp>
        <p:nvSpPr>
          <p:cNvPr id="4" name="文本框 53"/>
          <p:cNvSpPr txBox="1"/>
          <p:nvPr/>
        </p:nvSpPr>
        <p:spPr>
          <a:xfrm>
            <a:off x="7979000" y="5378225"/>
            <a:ext cx="504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10</a:t>
            </a:r>
            <a:endParaRPr lang="zh-CN" altLang="en-US" sz="2000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726411" y="5168369"/>
            <a:ext cx="7920000" cy="4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972453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7" name="文本框 53"/>
          <p:cNvSpPr txBox="1"/>
          <p:nvPr/>
        </p:nvSpPr>
        <p:spPr>
          <a:xfrm>
            <a:off x="792453" y="5377276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0</a:t>
            </a:r>
            <a:endParaRPr lang="zh-CN" altLang="en-US" sz="2000" dirty="0"/>
          </a:p>
        </p:txBody>
      </p:sp>
      <p:sp>
        <p:nvSpPr>
          <p:cNvPr id="8" name="文本框 62"/>
          <p:cNvSpPr txBox="1"/>
          <p:nvPr/>
        </p:nvSpPr>
        <p:spPr>
          <a:xfrm>
            <a:off x="27600" y="5377715"/>
            <a:ext cx="7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/>
              <a:t>time</a:t>
            </a:r>
            <a:endParaRPr lang="en-US" altLang="zh-CN" sz="2000" baseline="-25000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41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85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529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73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817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69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313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457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6013132" y="5173155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7453132" y="5172599"/>
            <a:ext cx="0" cy="158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9" name="文本框 53"/>
          <p:cNvSpPr txBox="1"/>
          <p:nvPr/>
        </p:nvSpPr>
        <p:spPr>
          <a:xfrm>
            <a:off x="2232792" y="537822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2</a:t>
            </a:r>
            <a:endParaRPr lang="zh-CN" altLang="en-US" sz="2000" dirty="0"/>
          </a:p>
        </p:txBody>
      </p:sp>
      <p:sp>
        <p:nvSpPr>
          <p:cNvPr id="20" name="文本框 53"/>
          <p:cNvSpPr txBox="1"/>
          <p:nvPr/>
        </p:nvSpPr>
        <p:spPr>
          <a:xfrm>
            <a:off x="3673131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4</a:t>
            </a:r>
            <a:endParaRPr lang="zh-CN" altLang="en-US" sz="2000" dirty="0"/>
          </a:p>
        </p:txBody>
      </p:sp>
      <p:sp>
        <p:nvSpPr>
          <p:cNvPr id="21" name="文本框 53"/>
          <p:cNvSpPr txBox="1"/>
          <p:nvPr/>
        </p:nvSpPr>
        <p:spPr>
          <a:xfrm>
            <a:off x="5113132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6</a:t>
            </a:r>
            <a:endParaRPr lang="zh-CN" altLang="en-US" sz="2000" dirty="0"/>
          </a:p>
        </p:txBody>
      </p:sp>
      <p:sp>
        <p:nvSpPr>
          <p:cNvPr id="22" name="文本框 53"/>
          <p:cNvSpPr txBox="1"/>
          <p:nvPr/>
        </p:nvSpPr>
        <p:spPr>
          <a:xfrm>
            <a:off x="6553133" y="5377715"/>
            <a:ext cx="360000" cy="3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/>
              <a:t>8</a:t>
            </a:r>
            <a:endParaRPr lang="zh-CN" altLang="en-US" sz="2000" dirty="0"/>
          </a:p>
        </p:txBody>
      </p:sp>
      <p:sp>
        <p:nvSpPr>
          <p:cNvPr id="23" name="矩形 22"/>
          <p:cNvSpPr/>
          <p:nvPr/>
        </p:nvSpPr>
        <p:spPr>
          <a:xfrm>
            <a:off x="972453" y="41652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72113" y="30816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845599" y="30816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3132791" y="41652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012794" y="4165200"/>
            <a:ext cx="1440679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5289705" y="30816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8171741" y="3081600"/>
            <a:ext cx="720000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447295" y="4165200"/>
            <a:ext cx="1440679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2411417" y="30816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4573132" y="41652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27635" y="3081600"/>
            <a:ext cx="1440000" cy="72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4429114" y="147342"/>
            <a:ext cx="4346586" cy="15701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4568936" y="220690"/>
            <a:ext cx="431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sz="2800" dirty="0" smtClean="0"/>
              <a:t>τ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smtClean="0"/>
              <a:t> = (</a:t>
            </a:r>
            <a:r>
              <a:rPr lang="en-US" altLang="zh-CN" sz="2800" dirty="0" err="1" smtClean="0"/>
              <a:t>C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err="1" smtClean="0"/>
              <a:t>,T</a:t>
            </a:r>
            <a:r>
              <a:rPr lang="en-US" altLang="zh-CN" sz="2800" baseline="-25000" dirty="0" err="1" smtClean="0"/>
              <a:t>i</a:t>
            </a:r>
            <a:r>
              <a:rPr lang="en-US" altLang="zh-CN" sz="2800" dirty="0" smtClean="0"/>
              <a:t>)</a:t>
            </a:r>
          </a:p>
          <a:p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1</a:t>
            </a:r>
            <a:r>
              <a:rPr lang="en-US" altLang="zh-CN" sz="2800" dirty="0" smtClean="0"/>
              <a:t> =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 = </a:t>
            </a:r>
            <a:r>
              <a:rPr lang="el-GR" altLang="zh-CN" sz="2800" dirty="0" smtClean="0"/>
              <a:t>τ</a:t>
            </a:r>
            <a:r>
              <a:rPr lang="en-US" altLang="zh-CN" sz="2800" baseline="-25000" dirty="0" smtClean="0"/>
              <a:t>3</a:t>
            </a:r>
            <a:r>
              <a:rPr lang="en-US" altLang="zh-CN" sz="2800" dirty="0" smtClean="0"/>
              <a:t> = (2,3)</a:t>
            </a:r>
          </a:p>
          <a:p>
            <a:r>
              <a:rPr lang="en-US" altLang="zh-CN" sz="2800" dirty="0" smtClean="0"/>
              <a:t>on 2 unit-speed processors</a:t>
            </a:r>
            <a:endParaRPr lang="zh-CN" altLang="en-US" sz="2800" dirty="0"/>
          </a:p>
        </p:txBody>
      </p:sp>
      <p:cxnSp>
        <p:nvCxnSpPr>
          <p:cNvPr id="46" name="直接连接符 45"/>
          <p:cNvCxnSpPr/>
          <p:nvPr/>
        </p:nvCxnSpPr>
        <p:spPr>
          <a:xfrm>
            <a:off x="3131077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5292000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7452000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972113" y="2830719"/>
            <a:ext cx="0" cy="2232000"/>
          </a:xfrm>
          <a:prstGeom prst="line">
            <a:avLst/>
          </a:prstGeom>
          <a:ln w="38100">
            <a:solidFill>
              <a:schemeClr val="tx1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62"/>
          <p:cNvSpPr txBox="1"/>
          <p:nvPr/>
        </p:nvSpPr>
        <p:spPr>
          <a:xfrm>
            <a:off x="27600" y="3229474"/>
            <a:ext cx="93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proc 1</a:t>
            </a:r>
            <a:endParaRPr lang="en-US" altLang="zh-CN" sz="2000" baseline="-25000" dirty="0"/>
          </a:p>
        </p:txBody>
      </p:sp>
      <p:sp>
        <p:nvSpPr>
          <p:cNvPr id="42" name="文本框 62"/>
          <p:cNvSpPr txBox="1"/>
          <p:nvPr/>
        </p:nvSpPr>
        <p:spPr>
          <a:xfrm>
            <a:off x="27600" y="4338311"/>
            <a:ext cx="939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82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6400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46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1001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9202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74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603" algn="l" defTabSz="656400" rtl="0" eaLnBrk="1" latinLnBrk="0" hangingPunct="1">
              <a:defRPr sz="12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000" dirty="0" smtClean="0"/>
              <a:t>proc 2</a:t>
            </a:r>
            <a:endParaRPr lang="en-US" altLang="zh-CN" sz="2000" baseline="-25000" dirty="0"/>
          </a:p>
        </p:txBody>
      </p:sp>
      <p:sp>
        <p:nvSpPr>
          <p:cNvPr id="3" name="云形 2"/>
          <p:cNvSpPr/>
          <p:nvPr/>
        </p:nvSpPr>
        <p:spPr>
          <a:xfrm>
            <a:off x="366257" y="113795"/>
            <a:ext cx="8413750" cy="270031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Observed Tardiness is at most 1.</a:t>
            </a:r>
          </a:p>
          <a:p>
            <a:pPr algn="ctr"/>
            <a:r>
              <a:rPr lang="en-US" altLang="zh-CN" sz="2800" dirty="0" smtClean="0"/>
              <a:t>Tardiness is mathematically proven to be at most 2.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1970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681643"/>
            <a:ext cx="9144000" cy="19784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CN" sz="4000" b="1" dirty="0" smtClean="0">
                <a:solidFill>
                  <a:schemeClr val="bg2">
                    <a:lumMod val="90000"/>
                  </a:schemeClr>
                </a:solidFill>
              </a:rPr>
              <a:t>Tardiness Bounds for Global EDF Scheduling on a </a:t>
            </a:r>
            <a:r>
              <a:rPr lang="en-US" altLang="zh-CN" sz="4000" b="1" dirty="0" smtClean="0"/>
              <a:t>Uniform Multiprocessor</a:t>
            </a:r>
            <a:endParaRPr lang="zh-CN" altLang="en-US" sz="40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3034146"/>
            <a:ext cx="3556000" cy="3556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39491" y="3842650"/>
            <a:ext cx="43641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" b="1" dirty="0" err="1" smtClean="0"/>
              <a:t>Kecheng</a:t>
            </a:r>
            <a:r>
              <a:rPr lang="en-US" altLang="zh-CN" sz="3000" b="1" dirty="0" smtClean="0"/>
              <a:t> Yang</a:t>
            </a:r>
          </a:p>
          <a:p>
            <a:pPr algn="ctr"/>
            <a:r>
              <a:rPr lang="en-US" altLang="zh-CN" sz="3000" dirty="0" smtClean="0"/>
              <a:t>James H. Anderson</a:t>
            </a:r>
          </a:p>
          <a:p>
            <a:pPr algn="ctr"/>
            <a:r>
              <a:rPr lang="en-US" altLang="zh-CN" sz="3000" dirty="0" smtClean="0"/>
              <a:t>Dept. of Computer Science</a:t>
            </a:r>
          </a:p>
          <a:p>
            <a:pPr algn="ctr"/>
            <a:r>
              <a:rPr lang="en-US" altLang="zh-CN" sz="3000" dirty="0" smtClean="0"/>
              <a:t>UNC-Chapel Hill</a:t>
            </a:r>
            <a:endParaRPr lang="zh-CN" altLang="en-US" sz="3000" dirty="0"/>
          </a:p>
        </p:txBody>
      </p:sp>
      <p:sp>
        <p:nvSpPr>
          <p:cNvPr id="3" name="矩形 2"/>
          <p:cNvSpPr/>
          <p:nvPr/>
        </p:nvSpPr>
        <p:spPr>
          <a:xfrm>
            <a:off x="0" y="3034146"/>
            <a:ext cx="9144000" cy="382385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229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119209" y="3579674"/>
            <a:ext cx="5318658" cy="3515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A uniform platform of </a:t>
            </a:r>
            <a:r>
              <a:rPr lang="en-US" altLang="zh-CN" dirty="0" smtClean="0">
                <a:solidFill>
                  <a:srgbClr val="FF0000"/>
                </a:solidFill>
              </a:rPr>
              <a:t>m</a:t>
            </a:r>
            <a:r>
              <a:rPr lang="en-US" altLang="zh-CN" dirty="0" smtClean="0"/>
              <a:t> processors with speeds: </a:t>
            </a:r>
            <a:r>
              <a:rPr lang="en-US" altLang="zh-CN" dirty="0" smtClean="0"/>
              <a:t>{</a:t>
            </a:r>
            <a:r>
              <a:rPr lang="en-US" altLang="zh-CN" dirty="0" err="1" smtClean="0"/>
              <a:t>s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}.</a:t>
            </a:r>
            <a:endParaRPr lang="en-US" altLang="zh-CN" dirty="0" smtClean="0"/>
          </a:p>
          <a:p>
            <a:pPr>
              <a:buClr>
                <a:schemeClr val="tx1"/>
              </a:buClr>
            </a:pPr>
            <a:r>
              <a:rPr lang="en-US" altLang="zh-CN" dirty="0" smtClean="0">
                <a:solidFill>
                  <a:srgbClr val="FF0000"/>
                </a:solidFill>
              </a:rPr>
              <a:t>n</a:t>
            </a:r>
            <a:r>
              <a:rPr lang="en-US" altLang="zh-CN" dirty="0" smtClean="0"/>
              <a:t> implicit-deadline sporadic tasks.</a:t>
            </a:r>
          </a:p>
          <a:p>
            <a:r>
              <a:rPr lang="en-US" altLang="zh-CN" dirty="0" smtClean="0"/>
              <a:t>An implicit-deadline sporadic task </a:t>
            </a:r>
            <a:r>
              <a:rPr lang="el-GR" altLang="zh-CN" sz="2000" dirty="0" smtClean="0"/>
              <a:t>τ</a:t>
            </a:r>
            <a:r>
              <a:rPr lang="en-US" altLang="zh-CN" sz="2000" baseline="-25000" dirty="0" err="1" smtClean="0"/>
              <a:t>i</a:t>
            </a:r>
            <a:r>
              <a:rPr lang="en-US" altLang="zh-CN" sz="2000" baseline="-25000" dirty="0" smtClean="0"/>
              <a:t> </a:t>
            </a:r>
            <a:r>
              <a:rPr lang="en-US" altLang="zh-CN" dirty="0" smtClean="0"/>
              <a:t>= (</a:t>
            </a:r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i</a:t>
            </a:r>
            <a:r>
              <a:rPr lang="en-US" altLang="zh-CN" dirty="0" err="1" smtClean="0"/>
              <a:t>,T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).</a:t>
            </a:r>
          </a:p>
          <a:p>
            <a:pPr lvl="1"/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is the period, and relative deadline D</a:t>
            </a:r>
            <a:r>
              <a:rPr lang="en-US" altLang="zh-CN" baseline="-25000" dirty="0" smtClean="0"/>
              <a:t>i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C</a:t>
            </a:r>
            <a:r>
              <a:rPr lang="en-US" altLang="zh-CN" baseline="-25000" dirty="0" smtClean="0"/>
              <a:t>i</a:t>
            </a:r>
            <a:r>
              <a:rPr lang="en-US" altLang="zh-CN" dirty="0" smtClean="0"/>
              <a:t> is the worst-case execution requirement.</a:t>
            </a:r>
          </a:p>
          <a:p>
            <a:pPr lvl="1"/>
            <a:r>
              <a:rPr lang="en-US" altLang="zh-CN" dirty="0" smtClean="0"/>
              <a:t>Utilization </a:t>
            </a:r>
            <a:r>
              <a:rPr lang="en-US" altLang="zh-CN" dirty="0" err="1" smtClean="0"/>
              <a:t>u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= C</a:t>
            </a:r>
            <a:r>
              <a:rPr lang="en-US" altLang="zh-CN" baseline="-25000" dirty="0" smtClean="0"/>
              <a:t>i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Each task releases a sequence of jobs.</a:t>
            </a:r>
          </a:p>
          <a:p>
            <a:pPr lvl="1"/>
            <a:r>
              <a:rPr lang="el-GR" altLang="zh-CN" dirty="0">
                <a:ln w="0"/>
              </a:rPr>
              <a:t>τ</a:t>
            </a:r>
            <a:r>
              <a:rPr lang="en-US" altLang="zh-CN" baseline="-25000" dirty="0" err="1" smtClean="0">
                <a:ln w="0"/>
              </a:rPr>
              <a:t>i,j</a:t>
            </a:r>
            <a:r>
              <a:rPr lang="en-US" altLang="zh-CN" dirty="0" smtClean="0"/>
              <a:t> denotes the </a:t>
            </a:r>
            <a:r>
              <a:rPr lang="en-US" altLang="zh-CN" dirty="0" err="1" smtClean="0"/>
              <a:t>j</a:t>
            </a:r>
            <a:r>
              <a:rPr lang="en-US" altLang="zh-CN" baseline="30000" dirty="0" err="1" smtClean="0"/>
              <a:t>th</a:t>
            </a:r>
            <a:r>
              <a:rPr lang="en-US" altLang="zh-CN" dirty="0" smtClean="0"/>
              <a:t> job of </a:t>
            </a:r>
            <a:r>
              <a:rPr lang="el-GR" altLang="zh-CN" dirty="0">
                <a:ln w="0"/>
              </a:rPr>
              <a:t>τ</a:t>
            </a:r>
            <a:r>
              <a:rPr lang="en-US" altLang="zh-CN" baseline="-25000" dirty="0" err="1" smtClean="0">
                <a:ln w="0"/>
              </a:rPr>
              <a:t>i</a:t>
            </a:r>
            <a:r>
              <a:rPr lang="en-US" altLang="zh-CN" dirty="0" smtClean="0">
                <a:ln w="0"/>
              </a:rPr>
              <a:t>.</a:t>
            </a:r>
          </a:p>
          <a:p>
            <a:pPr lvl="1"/>
            <a:r>
              <a:rPr lang="en-US" altLang="zh-CN" dirty="0" smtClean="0">
                <a:ln w="0"/>
              </a:rPr>
              <a:t>A job is </a:t>
            </a:r>
            <a:r>
              <a:rPr lang="en-US" altLang="zh-CN" dirty="0" smtClean="0">
                <a:ln w="0"/>
                <a:solidFill>
                  <a:srgbClr val="FF0000"/>
                </a:solidFill>
              </a:rPr>
              <a:t>ready</a:t>
            </a:r>
            <a:r>
              <a:rPr lang="en-US" altLang="zh-CN" dirty="0"/>
              <a:t> if it is released </a:t>
            </a:r>
            <a:br>
              <a:rPr lang="en-US" altLang="zh-CN" dirty="0"/>
            </a:br>
            <a:r>
              <a:rPr lang="en-US" altLang="zh-CN" dirty="0" smtClean="0"/>
              <a:t>but </a:t>
            </a:r>
            <a:r>
              <a:rPr lang="en-US" altLang="zh-CN" dirty="0"/>
              <a:t>incomplete, and all of its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predecessors </a:t>
            </a:r>
            <a:r>
              <a:rPr lang="en-US" altLang="zh-CN" dirty="0"/>
              <a:t>have completed.</a:t>
            </a:r>
            <a:endParaRPr lang="en-US" altLang="zh-CN" dirty="0" smtClean="0"/>
          </a:p>
        </p:txBody>
      </p:sp>
      <p:sp>
        <p:nvSpPr>
          <p:cNvPr id="17" name="矩形 16"/>
          <p:cNvSpPr/>
          <p:nvPr/>
        </p:nvSpPr>
        <p:spPr>
          <a:xfrm>
            <a:off x="4257682" y="4547062"/>
            <a:ext cx="4794877" cy="21862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Uniform Platforms</a:t>
            </a:r>
            <a:endParaRPr lang="zh-CN" alt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156699" y="5980240"/>
            <a:ext cx="3771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56699" y="5980240"/>
            <a:ext cx="0" cy="1587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6590571" y="5980240"/>
            <a:ext cx="0" cy="1587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7" name="矩形 6"/>
          <p:cNvSpPr/>
          <p:nvPr/>
        </p:nvSpPr>
        <p:spPr>
          <a:xfrm>
            <a:off x="5156699" y="5501056"/>
            <a:ext cx="2880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altLang="zh-CN" sz="3000" baseline="-25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zh-CN" altLang="en-US" sz="3000" baseline="-25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5156699" y="4647789"/>
            <a:ext cx="144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altLang="zh-CN" sz="3000" baseline="-25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zh-CN" altLang="en-US" sz="3000" baseline="-25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8036699" y="5980240"/>
            <a:ext cx="0" cy="1587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zh-CN" altLang="en-US" sz="2865"/>
          </a:p>
        </p:txBody>
      </p:sp>
      <p:sp>
        <p:nvSpPr>
          <p:cNvPr id="10" name="文本框 9"/>
          <p:cNvSpPr txBox="1"/>
          <p:nvPr/>
        </p:nvSpPr>
        <p:spPr>
          <a:xfrm>
            <a:off x="4993413" y="6164893"/>
            <a:ext cx="326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873413" y="6163139"/>
            <a:ext cx="392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n w="0"/>
              </a:rPr>
              <a:t>C</a:t>
            </a:r>
            <a:r>
              <a:rPr lang="en-US" altLang="zh-CN" baseline="-25000" dirty="0">
                <a:ln w="0"/>
              </a:rPr>
              <a:t>i</a:t>
            </a:r>
            <a:endParaRPr lang="zh-CN" altLang="en-US" baseline="-25000" dirty="0">
              <a:ln w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490858" y="5992297"/>
            <a:ext cx="6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time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6437867" y="6146064"/>
                <a:ext cx="323602" cy="5105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altLang="zh-CN" dirty="0" smtClean="0">
                              <a:ln w="0"/>
                              <a:effectLst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altLang="zh-CN" baseline="-25000" dirty="0" smtClean="0">
                              <a:ln w="0"/>
                              <a:effectLst/>
                            </a:rPr>
                            <m:t>i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altLang="zh-CN" dirty="0" smtClean="0">
                              <a:ln w="0"/>
                              <a:effectLst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zh-CN" altLang="en-US" dirty="0">
                  <a:effectLst/>
                </a:endParaRPr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867" y="6146064"/>
                <a:ext cx="323602" cy="5105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文本框 13"/>
          <p:cNvSpPr txBox="1"/>
          <p:nvPr/>
        </p:nvSpPr>
        <p:spPr>
          <a:xfrm>
            <a:off x="4257683" y="4823123"/>
            <a:ext cx="89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if s=2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257683" y="5494008"/>
            <a:ext cx="89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if s=1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010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Feasibility Condition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S</a:t>
            </a:r>
            <a:r>
              <a:rPr lang="en-US" altLang="zh-CN" baseline="-25000" dirty="0" err="1" smtClean="0"/>
              <a:t>k</a:t>
            </a:r>
            <a:r>
              <a:rPr lang="en-US" altLang="zh-CN" dirty="0" smtClean="0"/>
              <a:t>: the sum of the k largest values in </a:t>
            </a:r>
            <a:r>
              <a:rPr lang="en-US" altLang="zh-CN" dirty="0"/>
              <a:t>{</a:t>
            </a:r>
            <a:r>
              <a:rPr lang="en-US" altLang="zh-CN" dirty="0" err="1"/>
              <a:t>s</a:t>
            </a:r>
            <a:r>
              <a:rPr lang="en-US" altLang="zh-CN" baseline="-25000" dirty="0" err="1"/>
              <a:t>i</a:t>
            </a:r>
            <a:r>
              <a:rPr lang="en-US" altLang="zh-CN" dirty="0" smtClean="0"/>
              <a:t>}.</a:t>
            </a:r>
          </a:p>
          <a:p>
            <a:r>
              <a:rPr lang="en-US" altLang="zh-CN" dirty="0" err="1" smtClean="0"/>
              <a:t>U</a:t>
            </a:r>
            <a:r>
              <a:rPr lang="en-US" altLang="zh-CN" baseline="-25000" dirty="0" err="1" smtClean="0"/>
              <a:t>k</a:t>
            </a:r>
            <a:r>
              <a:rPr lang="en-US" altLang="zh-CN" dirty="0"/>
              <a:t>: the sum of the k largest values in </a:t>
            </a:r>
            <a:r>
              <a:rPr lang="en-US" altLang="zh-CN" dirty="0" smtClean="0"/>
              <a:t>{</a:t>
            </a:r>
            <a:r>
              <a:rPr lang="en-US" altLang="zh-CN" dirty="0" err="1" smtClean="0"/>
              <a:t>u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}.</a:t>
            </a:r>
          </a:p>
          <a:p>
            <a:r>
              <a:rPr lang="en-US" altLang="zh-CN" dirty="0" smtClean="0"/>
              <a:t>A system is feasible, if and only if: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74561" y="3543300"/>
            <a:ext cx="4794877" cy="12977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3200" dirty="0" smtClean="0"/>
              <a:t>U</a:t>
            </a:r>
            <a:r>
              <a:rPr lang="en-US" altLang="zh-CN" sz="3200" baseline="-25000" dirty="0" smtClean="0"/>
              <a:t>n </a:t>
            </a:r>
            <a:r>
              <a:rPr lang="en-US" altLang="zh-CN" sz="3200" dirty="0" smtClean="0"/>
              <a:t>≤</a:t>
            </a:r>
            <a:r>
              <a:rPr lang="en-US" altLang="zh-CN" sz="3200" baseline="-25000" dirty="0" smtClean="0"/>
              <a:t> </a:t>
            </a:r>
            <a:r>
              <a:rPr lang="en-US" altLang="zh-CN" sz="3200" dirty="0" smtClean="0"/>
              <a:t>S</a:t>
            </a:r>
            <a:r>
              <a:rPr lang="en-US" altLang="zh-CN" sz="3200" baseline="-25000" dirty="0" smtClean="0"/>
              <a:t>m</a:t>
            </a:r>
          </a:p>
          <a:p>
            <a:r>
              <a:rPr lang="en-US" altLang="zh-CN" sz="3200" dirty="0" err="1" smtClean="0"/>
              <a:t>U</a:t>
            </a:r>
            <a:r>
              <a:rPr lang="en-US" altLang="zh-CN" sz="3200" baseline="-25000" dirty="0" err="1" smtClean="0"/>
              <a:t>k</a:t>
            </a:r>
            <a:r>
              <a:rPr lang="en-US" altLang="zh-CN" sz="3200" baseline="-25000" dirty="0" smtClean="0"/>
              <a:t> </a:t>
            </a:r>
            <a:r>
              <a:rPr lang="en-US" altLang="zh-CN" sz="3200" dirty="0"/>
              <a:t>≤</a:t>
            </a:r>
            <a:r>
              <a:rPr lang="en-US" altLang="zh-CN" sz="3200" baseline="-25000" dirty="0"/>
              <a:t> </a:t>
            </a:r>
            <a:r>
              <a:rPr lang="en-US" altLang="zh-CN" sz="3200" dirty="0" err="1" smtClean="0"/>
              <a:t>S</a:t>
            </a:r>
            <a:r>
              <a:rPr lang="en-US" altLang="zh-CN" sz="3200" baseline="-25000" dirty="0" err="1" smtClean="0"/>
              <a:t>k</a:t>
            </a:r>
            <a:r>
              <a:rPr lang="en-US" altLang="zh-CN" sz="3200" dirty="0" smtClean="0"/>
              <a:t>, for k = 1,2, …, m-1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0501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28575">
          <a:solidFill>
            <a:srgbClr val="C00000"/>
          </a:solidFill>
        </a:ln>
      </a:spPr>
      <a:bodyPr rtlCol="0" anchor="ctr"/>
      <a:lstStyle>
        <a:defPPr>
          <a:defRPr sz="2800" dirty="0" smtClean="0"/>
        </a:defPPr>
      </a:lstStyle>
      <a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1178</Words>
  <Application>Microsoft Office PowerPoint</Application>
  <PresentationFormat>全屏显示(4:3)</PresentationFormat>
  <Paragraphs>233</Paragraphs>
  <Slides>24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宋体</vt:lpstr>
      <vt:lpstr>Arial</vt:lpstr>
      <vt:lpstr>Calibri</vt:lpstr>
      <vt:lpstr>Calibri Light</vt:lpstr>
      <vt:lpstr>Cambria Math</vt:lpstr>
      <vt:lpstr>Latin Modern Math</vt:lpstr>
      <vt:lpstr>Times New Roman</vt:lpstr>
      <vt:lpstr>Office 主题</vt:lpstr>
      <vt:lpstr>Tardiness Bounds for Global EDF Scheduling on a Uniform Multiprocessor</vt:lpstr>
      <vt:lpstr>Tardiness Bounds for Global EDF Scheduling on a Uniform Multiprocessor</vt:lpstr>
      <vt:lpstr>Deadline Tardiness</vt:lpstr>
      <vt:lpstr>Bounded Tardiness</vt:lpstr>
      <vt:lpstr>Bounded Tardiness</vt:lpstr>
      <vt:lpstr>Bounded Tardiness</vt:lpstr>
      <vt:lpstr>Tardiness Bounds for Global EDF Scheduling on a Uniform Multiprocessor</vt:lpstr>
      <vt:lpstr>Uniform Platforms</vt:lpstr>
      <vt:lpstr>Feasibility Condition</vt:lpstr>
      <vt:lpstr>Tardiness Bounds for Global EDF Scheduling on a Uniform Multiprocessor</vt:lpstr>
      <vt:lpstr>Prior Results</vt:lpstr>
      <vt:lpstr>Work-Conserving</vt:lpstr>
      <vt:lpstr>Non-Preemptive Scheduling</vt:lpstr>
      <vt:lpstr>Bounded Tardiness</vt:lpstr>
      <vt:lpstr>Non-Preemptive Scheduling</vt:lpstr>
      <vt:lpstr>PowerPoint 演示文稿</vt:lpstr>
      <vt:lpstr>PowerPoint 演示文稿</vt:lpstr>
      <vt:lpstr>Preemptive Global EDF</vt:lpstr>
      <vt:lpstr>The Open Problem</vt:lpstr>
      <vt:lpstr>Current Progress</vt:lpstr>
      <vt:lpstr>Thank you!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Tardiness Bounds for Global EDF Scheduling on a Uniform Multiprocessor</dc:title>
  <dc:creator>YANG</dc:creator>
  <cp:lastModifiedBy>YANG</cp:lastModifiedBy>
  <cp:revision>18</cp:revision>
  <dcterms:created xsi:type="dcterms:W3CDTF">2016-07-04T11:55:14Z</dcterms:created>
  <dcterms:modified xsi:type="dcterms:W3CDTF">2016-07-05T09:53:34Z</dcterms:modified>
</cp:coreProperties>
</file>